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9"/>
  </p:notesMasterIdLst>
  <p:sldIdLst>
    <p:sldId id="256" r:id="rId5"/>
    <p:sldId id="257" r:id="rId6"/>
    <p:sldId id="279" r:id="rId7"/>
    <p:sldId id="269" r:id="rId8"/>
    <p:sldId id="259" r:id="rId9"/>
    <p:sldId id="280" r:id="rId10"/>
    <p:sldId id="285" r:id="rId11"/>
    <p:sldId id="281" r:id="rId12"/>
    <p:sldId id="282" r:id="rId13"/>
    <p:sldId id="283" r:id="rId14"/>
    <p:sldId id="287" r:id="rId15"/>
    <p:sldId id="288" r:id="rId16"/>
    <p:sldId id="289" r:id="rId17"/>
    <p:sldId id="284" r:id="rId18"/>
    <p:sldId id="270" r:id="rId19"/>
    <p:sldId id="271" r:id="rId20"/>
    <p:sldId id="272" r:id="rId21"/>
    <p:sldId id="290" r:id="rId22"/>
    <p:sldId id="273" r:id="rId23"/>
    <p:sldId id="274" r:id="rId24"/>
    <p:sldId id="276" r:id="rId25"/>
    <p:sldId id="286" r:id="rId26"/>
    <p:sldId id="277" r:id="rId27"/>
    <p:sldId id="275" r:id="rId28"/>
    <p:sldId id="291" r:id="rId29"/>
    <p:sldId id="292" r:id="rId30"/>
    <p:sldId id="293" r:id="rId31"/>
    <p:sldId id="294" r:id="rId32"/>
    <p:sldId id="295" r:id="rId33"/>
    <p:sldId id="301" r:id="rId34"/>
    <p:sldId id="302" r:id="rId35"/>
    <p:sldId id="303" r:id="rId36"/>
    <p:sldId id="304" r:id="rId37"/>
    <p:sldId id="305" r:id="rId38"/>
    <p:sldId id="306" r:id="rId39"/>
    <p:sldId id="307" r:id="rId40"/>
    <p:sldId id="308" r:id="rId41"/>
    <p:sldId id="267" r:id="rId42"/>
    <p:sldId id="299" r:id="rId43"/>
    <p:sldId id="309" r:id="rId44"/>
    <p:sldId id="296" r:id="rId45"/>
    <p:sldId id="310" r:id="rId46"/>
    <p:sldId id="300" r:id="rId47"/>
    <p:sldId id="315" r:id="rId48"/>
    <p:sldId id="313" r:id="rId49"/>
    <p:sldId id="314" r:id="rId50"/>
    <p:sldId id="316" r:id="rId51"/>
    <p:sldId id="317" r:id="rId52"/>
    <p:sldId id="318" r:id="rId53"/>
    <p:sldId id="319" r:id="rId54"/>
    <p:sldId id="320" r:id="rId55"/>
    <p:sldId id="321" r:id="rId56"/>
    <p:sldId id="322" r:id="rId57"/>
    <p:sldId id="323" r:id="rId58"/>
    <p:sldId id="324" r:id="rId59"/>
    <p:sldId id="325" r:id="rId60"/>
    <p:sldId id="326" r:id="rId61"/>
    <p:sldId id="327" r:id="rId62"/>
    <p:sldId id="328" r:id="rId63"/>
    <p:sldId id="329" r:id="rId64"/>
    <p:sldId id="330" r:id="rId65"/>
    <p:sldId id="331" r:id="rId66"/>
    <p:sldId id="332" r:id="rId67"/>
    <p:sldId id="333"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37" autoAdjust="0"/>
  </p:normalViewPr>
  <p:slideViewPr>
    <p:cSldViewPr>
      <p:cViewPr>
        <p:scale>
          <a:sx n="80" d="100"/>
          <a:sy n="80" d="100"/>
        </p:scale>
        <p:origin x="-10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82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 Type="http://schemas.openxmlformats.org/officeDocument/2006/relationships/slide" Target="slides/slide3.xml"/><Relationship Id="rId71"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053E92-DE5E-4CD5-8BB3-9D39DBE386FA}" type="doc">
      <dgm:prSet loTypeId="urn:microsoft.com/office/officeart/2005/8/layout/cycle3" loCatId="cycle" qsTypeId="urn:microsoft.com/office/officeart/2005/8/quickstyle/simple5" qsCatId="simple" csTypeId="urn:microsoft.com/office/officeart/2005/8/colors/accent1_2" csCatId="accent1" phldr="1"/>
      <dgm:spPr/>
      <dgm:t>
        <a:bodyPr/>
        <a:lstStyle/>
        <a:p>
          <a:endParaRPr lang="en-US"/>
        </a:p>
      </dgm:t>
    </dgm:pt>
    <dgm:pt modelId="{D5118717-6F7A-436D-AFA5-1D871D333080}">
      <dgm:prSet phldrT="[Text]" custT="1">
        <dgm:style>
          <a:lnRef idx="1">
            <a:schemeClr val="dk1"/>
          </a:lnRef>
          <a:fillRef idx="2">
            <a:schemeClr val="dk1"/>
          </a:fillRef>
          <a:effectRef idx="1">
            <a:schemeClr val="dk1"/>
          </a:effectRef>
          <a:fontRef idx="minor">
            <a:schemeClr val="dk1"/>
          </a:fontRef>
        </dgm:style>
      </dgm:prSet>
      <dgm:spPr/>
      <dgm:t>
        <a:bodyPr/>
        <a:lstStyle/>
        <a:p>
          <a:pPr rtl="1"/>
          <a:r>
            <a:rPr lang="ar-SA" sz="2400" b="1" dirty="0" smtClean="0">
              <a:cs typeface="+mj-cs"/>
            </a:rPr>
            <a:t>مرحلة تحديد المشروع</a:t>
          </a:r>
          <a:endParaRPr lang="en-US" sz="2400" dirty="0"/>
        </a:p>
      </dgm:t>
    </dgm:pt>
    <dgm:pt modelId="{F6585CE8-6828-4089-8C1B-93AB8C8B0B1A}" type="parTrans" cxnId="{7048B49D-4C8A-4C85-ADDD-E7F35E54BE70}">
      <dgm:prSet/>
      <dgm:spPr/>
      <dgm:t>
        <a:bodyPr/>
        <a:lstStyle/>
        <a:p>
          <a:endParaRPr lang="en-US" sz="2800"/>
        </a:p>
      </dgm:t>
    </dgm:pt>
    <dgm:pt modelId="{57FD3BEC-7ADA-4078-9D69-ABD38CCD9DA9}" type="sibTrans" cxnId="{7048B49D-4C8A-4C85-ADDD-E7F35E54BE70}">
      <dgm:prSet/>
      <dgm:spPr>
        <a:solidFill>
          <a:srgbClr val="00B050"/>
        </a:solidFill>
        <a:ln>
          <a:solidFill>
            <a:srgbClr val="00B050"/>
          </a:solidFill>
        </a:ln>
      </dgm:spPr>
      <dgm:t>
        <a:bodyPr/>
        <a:lstStyle/>
        <a:p>
          <a:endParaRPr lang="en-US" sz="2800"/>
        </a:p>
      </dgm:t>
    </dgm:pt>
    <dgm:pt modelId="{57BF86C6-943F-4FC4-AB67-E5AFA93D50D2}">
      <dgm:prSet phldrT="[Text]" custT="1">
        <dgm:style>
          <a:lnRef idx="1">
            <a:schemeClr val="dk1"/>
          </a:lnRef>
          <a:fillRef idx="2">
            <a:schemeClr val="dk1"/>
          </a:fillRef>
          <a:effectRef idx="1">
            <a:schemeClr val="dk1"/>
          </a:effectRef>
          <a:fontRef idx="minor">
            <a:schemeClr val="dk1"/>
          </a:fontRef>
        </dgm:style>
      </dgm:prSet>
      <dgm:spPr/>
      <dgm:t>
        <a:bodyPr/>
        <a:lstStyle/>
        <a:p>
          <a:pPr rtl="1"/>
          <a:r>
            <a:rPr lang="ar-SA" sz="2400" b="1" dirty="0" smtClean="0">
              <a:cs typeface="+mj-cs"/>
            </a:rPr>
            <a:t>مرحلة إعداد المشروع</a:t>
          </a:r>
          <a:endParaRPr lang="en-US" sz="2400" dirty="0"/>
        </a:p>
      </dgm:t>
    </dgm:pt>
    <dgm:pt modelId="{2428FF58-984F-4387-BC10-A48A5D1F6273}" type="parTrans" cxnId="{2AE11521-D4C6-4A4E-BF0C-5B608508F210}">
      <dgm:prSet/>
      <dgm:spPr/>
      <dgm:t>
        <a:bodyPr/>
        <a:lstStyle/>
        <a:p>
          <a:endParaRPr lang="en-US" sz="2800"/>
        </a:p>
      </dgm:t>
    </dgm:pt>
    <dgm:pt modelId="{B8E9A1FB-1F95-4166-8712-0ECAD94C9233}" type="sibTrans" cxnId="{2AE11521-D4C6-4A4E-BF0C-5B608508F210}">
      <dgm:prSet/>
      <dgm:spPr/>
      <dgm:t>
        <a:bodyPr/>
        <a:lstStyle/>
        <a:p>
          <a:endParaRPr lang="en-US" sz="2800"/>
        </a:p>
      </dgm:t>
    </dgm:pt>
    <dgm:pt modelId="{3F26FD72-F87E-4DAA-8669-9704C55DBA55}">
      <dgm:prSet phldrT="[Text]" custT="1">
        <dgm:style>
          <a:lnRef idx="1">
            <a:schemeClr val="dk1"/>
          </a:lnRef>
          <a:fillRef idx="2">
            <a:schemeClr val="dk1"/>
          </a:fillRef>
          <a:effectRef idx="1">
            <a:schemeClr val="dk1"/>
          </a:effectRef>
          <a:fontRef idx="minor">
            <a:schemeClr val="dk1"/>
          </a:fontRef>
        </dgm:style>
      </dgm:prSet>
      <dgm:spPr/>
      <dgm:t>
        <a:bodyPr/>
        <a:lstStyle/>
        <a:p>
          <a:pPr rtl="1"/>
          <a:r>
            <a:rPr lang="ar-SA" sz="2400" b="1" dirty="0" smtClean="0">
              <a:cs typeface="+mj-cs"/>
            </a:rPr>
            <a:t>مرحلة التقييم السابق للمشروع</a:t>
          </a:r>
          <a:endParaRPr lang="en-US" sz="2400" dirty="0"/>
        </a:p>
      </dgm:t>
    </dgm:pt>
    <dgm:pt modelId="{8509A688-573C-429E-826E-6C15D6B0B524}" type="parTrans" cxnId="{B69A451C-2A3A-46AB-80C1-F7FAC66C7546}">
      <dgm:prSet/>
      <dgm:spPr/>
      <dgm:t>
        <a:bodyPr/>
        <a:lstStyle/>
        <a:p>
          <a:endParaRPr lang="en-US" sz="2800"/>
        </a:p>
      </dgm:t>
    </dgm:pt>
    <dgm:pt modelId="{3B72B3F8-6B18-46CF-B197-D73E004A6837}" type="sibTrans" cxnId="{B69A451C-2A3A-46AB-80C1-F7FAC66C7546}">
      <dgm:prSet/>
      <dgm:spPr/>
      <dgm:t>
        <a:bodyPr/>
        <a:lstStyle/>
        <a:p>
          <a:endParaRPr lang="en-US" sz="2800"/>
        </a:p>
      </dgm:t>
    </dgm:pt>
    <dgm:pt modelId="{82ED4B9B-E994-4565-80A4-B8A0C037ADAA}">
      <dgm:prSet phldrT="[Text]" custT="1">
        <dgm:style>
          <a:lnRef idx="1">
            <a:schemeClr val="dk1"/>
          </a:lnRef>
          <a:fillRef idx="2">
            <a:schemeClr val="dk1"/>
          </a:fillRef>
          <a:effectRef idx="1">
            <a:schemeClr val="dk1"/>
          </a:effectRef>
          <a:fontRef idx="minor">
            <a:schemeClr val="dk1"/>
          </a:fontRef>
        </dgm:style>
      </dgm:prSet>
      <dgm:spPr/>
      <dgm:t>
        <a:bodyPr/>
        <a:lstStyle/>
        <a:p>
          <a:pPr rtl="1"/>
          <a:r>
            <a:rPr lang="ar-SA" sz="2400" b="1" dirty="0" smtClean="0">
              <a:cs typeface="+mj-cs"/>
            </a:rPr>
            <a:t>مرحلة تنفيذ المشروع</a:t>
          </a:r>
          <a:endParaRPr lang="en-US" sz="2400" dirty="0"/>
        </a:p>
      </dgm:t>
    </dgm:pt>
    <dgm:pt modelId="{B3B476B0-2500-45E3-93B1-645B1DD5B390}" type="parTrans" cxnId="{9E43967B-EAC6-4998-81F8-9116E2E2DBCF}">
      <dgm:prSet/>
      <dgm:spPr/>
      <dgm:t>
        <a:bodyPr/>
        <a:lstStyle/>
        <a:p>
          <a:endParaRPr lang="en-US" sz="2800"/>
        </a:p>
      </dgm:t>
    </dgm:pt>
    <dgm:pt modelId="{F969B3FB-F47B-4F63-984B-6F54A9DA15F3}" type="sibTrans" cxnId="{9E43967B-EAC6-4998-81F8-9116E2E2DBCF}">
      <dgm:prSet/>
      <dgm:spPr/>
      <dgm:t>
        <a:bodyPr/>
        <a:lstStyle/>
        <a:p>
          <a:endParaRPr lang="en-US" sz="2800"/>
        </a:p>
      </dgm:t>
    </dgm:pt>
    <dgm:pt modelId="{9B71BBD8-821E-432B-9421-705EC7BAB7C1}">
      <dgm:prSet phldrT="[Text]" custT="1">
        <dgm:style>
          <a:lnRef idx="1">
            <a:schemeClr val="dk1"/>
          </a:lnRef>
          <a:fillRef idx="2">
            <a:schemeClr val="dk1"/>
          </a:fillRef>
          <a:effectRef idx="1">
            <a:schemeClr val="dk1"/>
          </a:effectRef>
          <a:fontRef idx="minor">
            <a:schemeClr val="dk1"/>
          </a:fontRef>
        </dgm:style>
      </dgm:prSet>
      <dgm:spPr/>
      <dgm:t>
        <a:bodyPr/>
        <a:lstStyle/>
        <a:p>
          <a:pPr algn="ctr" rtl="1"/>
          <a:r>
            <a:rPr lang="ar-SA" sz="2400" b="1" dirty="0" smtClean="0">
              <a:cs typeface="+mj-cs"/>
            </a:rPr>
            <a:t>مرحلة تقييم التقييم اللاحق للمشروع</a:t>
          </a:r>
          <a:endParaRPr lang="en-US" sz="2400" dirty="0"/>
        </a:p>
      </dgm:t>
    </dgm:pt>
    <dgm:pt modelId="{0E325C14-8D35-407B-89A1-49686246BD1D}" type="parTrans" cxnId="{76C95FC5-C384-4908-BE3C-B822810FC0F3}">
      <dgm:prSet/>
      <dgm:spPr/>
      <dgm:t>
        <a:bodyPr/>
        <a:lstStyle/>
        <a:p>
          <a:endParaRPr lang="en-US" sz="2800"/>
        </a:p>
      </dgm:t>
    </dgm:pt>
    <dgm:pt modelId="{21EA4EFC-89D1-4DC3-9D8F-44571A0B8749}" type="sibTrans" cxnId="{76C95FC5-C384-4908-BE3C-B822810FC0F3}">
      <dgm:prSet/>
      <dgm:spPr/>
      <dgm:t>
        <a:bodyPr/>
        <a:lstStyle/>
        <a:p>
          <a:endParaRPr lang="en-US" sz="2800"/>
        </a:p>
      </dgm:t>
    </dgm:pt>
    <dgm:pt modelId="{6C22CD02-AF1C-4553-A29E-DDDCFBF60131}" type="pres">
      <dgm:prSet presAssocID="{58053E92-DE5E-4CD5-8BB3-9D39DBE386FA}" presName="Name0" presStyleCnt="0">
        <dgm:presLayoutVars>
          <dgm:dir/>
          <dgm:resizeHandles val="exact"/>
        </dgm:presLayoutVars>
      </dgm:prSet>
      <dgm:spPr/>
      <dgm:t>
        <a:bodyPr/>
        <a:lstStyle/>
        <a:p>
          <a:pPr rtl="1"/>
          <a:endParaRPr lang="ar-SA"/>
        </a:p>
      </dgm:t>
    </dgm:pt>
    <dgm:pt modelId="{DED793DB-D093-4F60-A411-980614E6673F}" type="pres">
      <dgm:prSet presAssocID="{58053E92-DE5E-4CD5-8BB3-9D39DBE386FA}" presName="cycle" presStyleCnt="0"/>
      <dgm:spPr/>
    </dgm:pt>
    <dgm:pt modelId="{A6FDA999-468C-41FE-BBBB-17FC6F23C2DC}" type="pres">
      <dgm:prSet presAssocID="{D5118717-6F7A-436D-AFA5-1D871D333080}" presName="nodeFirstNode" presStyleLbl="node1" presStyleIdx="0" presStyleCnt="5" custScaleX="91150" custScaleY="71465" custRadScaleRad="95645" custRadScaleInc="4669">
        <dgm:presLayoutVars>
          <dgm:bulletEnabled val="1"/>
        </dgm:presLayoutVars>
      </dgm:prSet>
      <dgm:spPr/>
      <dgm:t>
        <a:bodyPr/>
        <a:lstStyle/>
        <a:p>
          <a:pPr rtl="1"/>
          <a:endParaRPr lang="ar-SA"/>
        </a:p>
      </dgm:t>
    </dgm:pt>
    <dgm:pt modelId="{C6483AD9-E9A8-4827-BF08-2E9973703FC8}" type="pres">
      <dgm:prSet presAssocID="{57FD3BEC-7ADA-4078-9D69-ABD38CCD9DA9}" presName="sibTransFirstNode" presStyleLbl="bgShp" presStyleIdx="0" presStyleCnt="1" custScaleX="127330" custLinFactNeighborX="-1032" custLinFactNeighborY="2771"/>
      <dgm:spPr/>
      <dgm:t>
        <a:bodyPr/>
        <a:lstStyle/>
        <a:p>
          <a:pPr rtl="1"/>
          <a:endParaRPr lang="ar-SA"/>
        </a:p>
      </dgm:t>
    </dgm:pt>
    <dgm:pt modelId="{0D1790FC-785E-439E-B5B6-A9E75003CE53}" type="pres">
      <dgm:prSet presAssocID="{57BF86C6-943F-4FC4-AB67-E5AFA93D50D2}" presName="nodeFollowingNodes" presStyleLbl="node1" presStyleIdx="1" presStyleCnt="5" custScaleX="102071" custScaleY="77152" custRadScaleRad="122606" custRadScaleInc="11427">
        <dgm:presLayoutVars>
          <dgm:bulletEnabled val="1"/>
        </dgm:presLayoutVars>
      </dgm:prSet>
      <dgm:spPr/>
      <dgm:t>
        <a:bodyPr/>
        <a:lstStyle/>
        <a:p>
          <a:pPr rtl="1"/>
          <a:endParaRPr lang="ar-SA"/>
        </a:p>
      </dgm:t>
    </dgm:pt>
    <dgm:pt modelId="{6754F0C8-D4A1-47C5-B972-D0AE6B7ED913}" type="pres">
      <dgm:prSet presAssocID="{3F26FD72-F87E-4DAA-8669-9704C55DBA55}" presName="nodeFollowingNodes" presStyleLbl="node1" presStyleIdx="2" presStyleCnt="5" custScaleX="106462" custScaleY="77581" custRadScaleRad="103591" custRadScaleInc="-24912">
        <dgm:presLayoutVars>
          <dgm:bulletEnabled val="1"/>
        </dgm:presLayoutVars>
      </dgm:prSet>
      <dgm:spPr/>
      <dgm:t>
        <a:bodyPr/>
        <a:lstStyle/>
        <a:p>
          <a:pPr rtl="1"/>
          <a:endParaRPr lang="ar-SA"/>
        </a:p>
      </dgm:t>
    </dgm:pt>
    <dgm:pt modelId="{691AD409-6430-4C27-91B1-5F77071A1496}" type="pres">
      <dgm:prSet presAssocID="{82ED4B9B-E994-4565-80A4-B8A0C037ADAA}" presName="nodeFollowingNodes" presStyleLbl="node1" presStyleIdx="3" presStyleCnt="5" custScaleX="105908" custScaleY="79619" custRadScaleRad="104360" custRadScaleInc="25028">
        <dgm:presLayoutVars>
          <dgm:bulletEnabled val="1"/>
        </dgm:presLayoutVars>
      </dgm:prSet>
      <dgm:spPr/>
      <dgm:t>
        <a:bodyPr/>
        <a:lstStyle/>
        <a:p>
          <a:pPr rtl="1"/>
          <a:endParaRPr lang="ar-SA"/>
        </a:p>
      </dgm:t>
    </dgm:pt>
    <dgm:pt modelId="{E931F77A-741A-47BB-868A-B9466FA73662}" type="pres">
      <dgm:prSet presAssocID="{9B71BBD8-821E-432B-9421-705EC7BAB7C1}" presName="nodeFollowingNodes" presStyleLbl="node1" presStyleIdx="4" presStyleCnt="5" custScaleX="115561" custScaleY="90782" custRadScaleRad="129032" custRadScaleInc="-5742">
        <dgm:presLayoutVars>
          <dgm:bulletEnabled val="1"/>
        </dgm:presLayoutVars>
      </dgm:prSet>
      <dgm:spPr/>
      <dgm:t>
        <a:bodyPr/>
        <a:lstStyle/>
        <a:p>
          <a:pPr rtl="1"/>
          <a:endParaRPr lang="ar-SA"/>
        </a:p>
      </dgm:t>
    </dgm:pt>
  </dgm:ptLst>
  <dgm:cxnLst>
    <dgm:cxn modelId="{741637B4-A6E6-4B83-8864-0121772AD8D3}" type="presOf" srcId="{57BF86C6-943F-4FC4-AB67-E5AFA93D50D2}" destId="{0D1790FC-785E-439E-B5B6-A9E75003CE53}" srcOrd="0" destOrd="0" presId="urn:microsoft.com/office/officeart/2005/8/layout/cycle3"/>
    <dgm:cxn modelId="{7048B49D-4C8A-4C85-ADDD-E7F35E54BE70}" srcId="{58053E92-DE5E-4CD5-8BB3-9D39DBE386FA}" destId="{D5118717-6F7A-436D-AFA5-1D871D333080}" srcOrd="0" destOrd="0" parTransId="{F6585CE8-6828-4089-8C1B-93AB8C8B0B1A}" sibTransId="{57FD3BEC-7ADA-4078-9D69-ABD38CCD9DA9}"/>
    <dgm:cxn modelId="{4364FA35-4283-43ED-91AD-EAA5D28697CB}" type="presOf" srcId="{82ED4B9B-E994-4565-80A4-B8A0C037ADAA}" destId="{691AD409-6430-4C27-91B1-5F77071A1496}" srcOrd="0" destOrd="0" presId="urn:microsoft.com/office/officeart/2005/8/layout/cycle3"/>
    <dgm:cxn modelId="{9B0DB8FC-2D7B-441D-BD21-06E66FDAD5BD}" type="presOf" srcId="{D5118717-6F7A-436D-AFA5-1D871D333080}" destId="{A6FDA999-468C-41FE-BBBB-17FC6F23C2DC}" srcOrd="0" destOrd="0" presId="urn:microsoft.com/office/officeart/2005/8/layout/cycle3"/>
    <dgm:cxn modelId="{34E33346-35D4-48B5-B9D8-7D0C8542DDD3}" type="presOf" srcId="{3F26FD72-F87E-4DAA-8669-9704C55DBA55}" destId="{6754F0C8-D4A1-47C5-B972-D0AE6B7ED913}" srcOrd="0" destOrd="0" presId="urn:microsoft.com/office/officeart/2005/8/layout/cycle3"/>
    <dgm:cxn modelId="{9E43967B-EAC6-4998-81F8-9116E2E2DBCF}" srcId="{58053E92-DE5E-4CD5-8BB3-9D39DBE386FA}" destId="{82ED4B9B-E994-4565-80A4-B8A0C037ADAA}" srcOrd="3" destOrd="0" parTransId="{B3B476B0-2500-45E3-93B1-645B1DD5B390}" sibTransId="{F969B3FB-F47B-4F63-984B-6F54A9DA15F3}"/>
    <dgm:cxn modelId="{68A30460-799A-460D-BBEB-7B6DD1DA98FC}" type="presOf" srcId="{57FD3BEC-7ADA-4078-9D69-ABD38CCD9DA9}" destId="{C6483AD9-E9A8-4827-BF08-2E9973703FC8}" srcOrd="0" destOrd="0" presId="urn:microsoft.com/office/officeart/2005/8/layout/cycle3"/>
    <dgm:cxn modelId="{38BC6BA3-08F6-4428-9B62-7331C0E6D52B}" type="presOf" srcId="{9B71BBD8-821E-432B-9421-705EC7BAB7C1}" destId="{E931F77A-741A-47BB-868A-B9466FA73662}" srcOrd="0" destOrd="0" presId="urn:microsoft.com/office/officeart/2005/8/layout/cycle3"/>
    <dgm:cxn modelId="{76C95FC5-C384-4908-BE3C-B822810FC0F3}" srcId="{58053E92-DE5E-4CD5-8BB3-9D39DBE386FA}" destId="{9B71BBD8-821E-432B-9421-705EC7BAB7C1}" srcOrd="4" destOrd="0" parTransId="{0E325C14-8D35-407B-89A1-49686246BD1D}" sibTransId="{21EA4EFC-89D1-4DC3-9D8F-44571A0B8749}"/>
    <dgm:cxn modelId="{2AE11521-D4C6-4A4E-BF0C-5B608508F210}" srcId="{58053E92-DE5E-4CD5-8BB3-9D39DBE386FA}" destId="{57BF86C6-943F-4FC4-AB67-E5AFA93D50D2}" srcOrd="1" destOrd="0" parTransId="{2428FF58-984F-4387-BC10-A48A5D1F6273}" sibTransId="{B8E9A1FB-1F95-4166-8712-0ECAD94C9233}"/>
    <dgm:cxn modelId="{B69A451C-2A3A-46AB-80C1-F7FAC66C7546}" srcId="{58053E92-DE5E-4CD5-8BB3-9D39DBE386FA}" destId="{3F26FD72-F87E-4DAA-8669-9704C55DBA55}" srcOrd="2" destOrd="0" parTransId="{8509A688-573C-429E-826E-6C15D6B0B524}" sibTransId="{3B72B3F8-6B18-46CF-B197-D73E004A6837}"/>
    <dgm:cxn modelId="{94100E46-6E3C-4BF1-9C98-D827B63A06E5}" type="presOf" srcId="{58053E92-DE5E-4CD5-8BB3-9D39DBE386FA}" destId="{6C22CD02-AF1C-4553-A29E-DDDCFBF60131}" srcOrd="0" destOrd="0" presId="urn:microsoft.com/office/officeart/2005/8/layout/cycle3"/>
    <dgm:cxn modelId="{910111D7-0B57-44A9-B82D-849307687551}" type="presParOf" srcId="{6C22CD02-AF1C-4553-A29E-DDDCFBF60131}" destId="{DED793DB-D093-4F60-A411-980614E6673F}" srcOrd="0" destOrd="0" presId="urn:microsoft.com/office/officeart/2005/8/layout/cycle3"/>
    <dgm:cxn modelId="{E3BDCC12-BF9E-454A-B018-E7C46BD2CD7B}" type="presParOf" srcId="{DED793DB-D093-4F60-A411-980614E6673F}" destId="{A6FDA999-468C-41FE-BBBB-17FC6F23C2DC}" srcOrd="0" destOrd="0" presId="urn:microsoft.com/office/officeart/2005/8/layout/cycle3"/>
    <dgm:cxn modelId="{9F95D22B-2889-4C2A-8E72-34BC37C6A76B}" type="presParOf" srcId="{DED793DB-D093-4F60-A411-980614E6673F}" destId="{C6483AD9-E9A8-4827-BF08-2E9973703FC8}" srcOrd="1" destOrd="0" presId="urn:microsoft.com/office/officeart/2005/8/layout/cycle3"/>
    <dgm:cxn modelId="{D90C2FA1-CD4D-4FCA-B580-09631607F75E}" type="presParOf" srcId="{DED793DB-D093-4F60-A411-980614E6673F}" destId="{0D1790FC-785E-439E-B5B6-A9E75003CE53}" srcOrd="2" destOrd="0" presId="urn:microsoft.com/office/officeart/2005/8/layout/cycle3"/>
    <dgm:cxn modelId="{75E97ACB-B54A-470A-8B6B-084DCB542C4B}" type="presParOf" srcId="{DED793DB-D093-4F60-A411-980614E6673F}" destId="{6754F0C8-D4A1-47C5-B972-D0AE6B7ED913}" srcOrd="3" destOrd="0" presId="urn:microsoft.com/office/officeart/2005/8/layout/cycle3"/>
    <dgm:cxn modelId="{5B023E18-572A-40E3-86AA-0886BD5A906C}" type="presParOf" srcId="{DED793DB-D093-4F60-A411-980614E6673F}" destId="{691AD409-6430-4C27-91B1-5F77071A1496}" srcOrd="4" destOrd="0" presId="urn:microsoft.com/office/officeart/2005/8/layout/cycle3"/>
    <dgm:cxn modelId="{249C3B66-F6E7-4BBC-979D-33D3B7A531DA}" type="presParOf" srcId="{DED793DB-D093-4F60-A411-980614E6673F}" destId="{E931F77A-741A-47BB-868A-B9466FA73662}"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EBB4D9-AB0A-4956-9072-69BC1F564CA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393D9383-4204-472F-A217-937958A8DA6A}">
      <dgm:prSet phldrT="[Text]" custT="1">
        <dgm:style>
          <a:lnRef idx="0">
            <a:schemeClr val="accent2"/>
          </a:lnRef>
          <a:fillRef idx="3">
            <a:schemeClr val="accent2"/>
          </a:fillRef>
          <a:effectRef idx="3">
            <a:schemeClr val="accent2"/>
          </a:effectRef>
          <a:fontRef idx="minor">
            <a:schemeClr val="lt1"/>
          </a:fontRef>
        </dgm:style>
      </dgm:prSet>
      <dgm:spPr>
        <a:solidFill>
          <a:srgbClr val="CC3300"/>
        </a:solidFill>
      </dgm:spPr>
      <dgm:t>
        <a:bodyPr/>
        <a:lstStyle/>
        <a:p>
          <a:r>
            <a:rPr lang="ar-SA" sz="1800" b="1" dirty="0" smtClean="0">
              <a:solidFill>
                <a:schemeClr val="bg1"/>
              </a:solidFill>
              <a:latin typeface="Simplified Arabic" pitchFamily="18" charset="-78"/>
              <a:cs typeface="Simplified Arabic" pitchFamily="18" charset="-78"/>
            </a:rPr>
            <a:t>دراسة الجدوى القانونية</a:t>
          </a:r>
          <a:endParaRPr lang="en-US" sz="1800" b="1" dirty="0">
            <a:solidFill>
              <a:schemeClr val="bg1"/>
            </a:solidFill>
          </a:endParaRPr>
        </a:p>
      </dgm:t>
    </dgm:pt>
    <dgm:pt modelId="{96D55440-E97D-4007-AF75-529360FEC160}" type="parTrans" cxnId="{0574EAAE-4F4E-4596-94B6-977DCA25D3B8}">
      <dgm:prSet/>
      <dgm:spPr/>
      <dgm:t>
        <a:bodyPr/>
        <a:lstStyle/>
        <a:p>
          <a:endParaRPr lang="en-US" sz="1800" b="1">
            <a:solidFill>
              <a:schemeClr val="bg1"/>
            </a:solidFill>
          </a:endParaRPr>
        </a:p>
      </dgm:t>
    </dgm:pt>
    <dgm:pt modelId="{E618D5D6-306E-42A9-9BBA-35267A2A785A}" type="sibTrans" cxnId="{0574EAAE-4F4E-4596-94B6-977DCA25D3B8}">
      <dgm:prSet custT="1"/>
      <dgm:spPr>
        <a:solidFill>
          <a:srgbClr val="00B050"/>
        </a:solidFill>
        <a:ln>
          <a:solidFill>
            <a:srgbClr val="00B050"/>
          </a:solidFill>
        </a:ln>
      </dgm:spPr>
      <dgm:t>
        <a:bodyPr/>
        <a:lstStyle/>
        <a:p>
          <a:endParaRPr lang="en-US" sz="1800" b="1">
            <a:solidFill>
              <a:schemeClr val="bg1"/>
            </a:solidFill>
          </a:endParaRPr>
        </a:p>
      </dgm:t>
    </dgm:pt>
    <dgm:pt modelId="{48CF57F1-2FDB-4F80-9C3A-F7B37F555EBE}">
      <dgm:prSet phldrT="[Text]" custT="1">
        <dgm:style>
          <a:lnRef idx="0">
            <a:schemeClr val="accent2"/>
          </a:lnRef>
          <a:fillRef idx="3">
            <a:schemeClr val="accent2"/>
          </a:fillRef>
          <a:effectRef idx="3">
            <a:schemeClr val="accent2"/>
          </a:effectRef>
          <a:fontRef idx="minor">
            <a:schemeClr val="lt1"/>
          </a:fontRef>
        </dgm:style>
      </dgm:prSet>
      <dgm:spPr>
        <a:solidFill>
          <a:srgbClr val="CC3300"/>
        </a:solidFill>
        <a:ln>
          <a:solidFill>
            <a:schemeClr val="accent1"/>
          </a:solidFill>
        </a:ln>
      </dgm:spPr>
      <dgm:t>
        <a:bodyPr/>
        <a:lstStyle/>
        <a:p>
          <a:r>
            <a:rPr lang="ar-SA" sz="1800" b="1" dirty="0" smtClean="0">
              <a:solidFill>
                <a:schemeClr val="bg1"/>
              </a:solidFill>
              <a:latin typeface="Simplified Arabic" pitchFamily="18" charset="-78"/>
              <a:cs typeface="Simplified Arabic" pitchFamily="18" charset="-78"/>
            </a:rPr>
            <a:t>دراسة الجدوى المالية</a:t>
          </a:r>
          <a:endParaRPr lang="en-US" sz="1800" b="1" dirty="0">
            <a:solidFill>
              <a:schemeClr val="bg1"/>
            </a:solidFill>
          </a:endParaRPr>
        </a:p>
      </dgm:t>
    </dgm:pt>
    <dgm:pt modelId="{7B60872B-16B7-4C72-8359-0C9293055678}" type="parTrans" cxnId="{EA0A53E3-8B73-4BA2-9665-FA0851DF5537}">
      <dgm:prSet/>
      <dgm:spPr/>
      <dgm:t>
        <a:bodyPr/>
        <a:lstStyle/>
        <a:p>
          <a:endParaRPr lang="en-US" sz="1800" b="1">
            <a:solidFill>
              <a:schemeClr val="bg1"/>
            </a:solidFill>
          </a:endParaRPr>
        </a:p>
      </dgm:t>
    </dgm:pt>
    <dgm:pt modelId="{4692FC57-3153-4F25-B926-77170ABECBA6}" type="sibTrans" cxnId="{EA0A53E3-8B73-4BA2-9665-FA0851DF5537}">
      <dgm:prSet custT="1"/>
      <dgm:spPr>
        <a:solidFill>
          <a:srgbClr val="00B050"/>
        </a:solidFill>
      </dgm:spPr>
      <dgm:t>
        <a:bodyPr/>
        <a:lstStyle/>
        <a:p>
          <a:endParaRPr lang="en-US" sz="1800" b="1">
            <a:solidFill>
              <a:schemeClr val="bg1"/>
            </a:solidFill>
          </a:endParaRPr>
        </a:p>
      </dgm:t>
    </dgm:pt>
    <dgm:pt modelId="{90E5DDFB-7E9C-4983-9E80-18F1F79C92D9}">
      <dgm:prSet phldrT="[Text]" custT="1">
        <dgm:style>
          <a:lnRef idx="0">
            <a:schemeClr val="accent2"/>
          </a:lnRef>
          <a:fillRef idx="3">
            <a:schemeClr val="accent2"/>
          </a:fillRef>
          <a:effectRef idx="3">
            <a:schemeClr val="accent2"/>
          </a:effectRef>
          <a:fontRef idx="minor">
            <a:schemeClr val="lt1"/>
          </a:fontRef>
        </dgm:style>
      </dgm:prSet>
      <dgm:spPr>
        <a:solidFill>
          <a:srgbClr val="CC3300"/>
        </a:solidFill>
      </dgm:spPr>
      <dgm:t>
        <a:bodyPr/>
        <a:lstStyle/>
        <a:p>
          <a:r>
            <a:rPr lang="ar-SA" sz="1800" b="1" dirty="0" smtClean="0">
              <a:solidFill>
                <a:schemeClr val="bg1"/>
              </a:solidFill>
              <a:latin typeface="Simplified Arabic" pitchFamily="18" charset="-78"/>
              <a:cs typeface="Simplified Arabic" pitchFamily="18" charset="-78"/>
            </a:rPr>
            <a:t>دراسة الجدوى الاقتصادية</a:t>
          </a:r>
          <a:endParaRPr lang="en-US" sz="1800" b="1" dirty="0">
            <a:solidFill>
              <a:schemeClr val="bg1"/>
            </a:solidFill>
          </a:endParaRPr>
        </a:p>
      </dgm:t>
    </dgm:pt>
    <dgm:pt modelId="{BD00071B-E849-43BE-9ED0-8EF8039D6EFC}" type="parTrans" cxnId="{20BE06E3-CE85-42D2-A124-55EA0216BFB4}">
      <dgm:prSet/>
      <dgm:spPr/>
      <dgm:t>
        <a:bodyPr/>
        <a:lstStyle/>
        <a:p>
          <a:endParaRPr lang="en-US" sz="1800" b="1">
            <a:solidFill>
              <a:schemeClr val="bg1"/>
            </a:solidFill>
          </a:endParaRPr>
        </a:p>
      </dgm:t>
    </dgm:pt>
    <dgm:pt modelId="{542F423F-1BE2-4FF4-9E4B-2F4F6F4A2B65}" type="sibTrans" cxnId="{20BE06E3-CE85-42D2-A124-55EA0216BFB4}">
      <dgm:prSet custT="1"/>
      <dgm:spPr>
        <a:solidFill>
          <a:srgbClr val="00B050"/>
        </a:solidFill>
      </dgm:spPr>
      <dgm:t>
        <a:bodyPr/>
        <a:lstStyle/>
        <a:p>
          <a:endParaRPr lang="en-US" sz="1800" b="1">
            <a:solidFill>
              <a:schemeClr val="bg1"/>
            </a:solidFill>
          </a:endParaRPr>
        </a:p>
      </dgm:t>
    </dgm:pt>
    <dgm:pt modelId="{894FE487-D55B-4112-972E-78E1FEB98058}">
      <dgm:prSet phldrT="[Text]" custT="1">
        <dgm:style>
          <a:lnRef idx="0">
            <a:schemeClr val="accent2"/>
          </a:lnRef>
          <a:fillRef idx="3">
            <a:schemeClr val="accent2"/>
          </a:fillRef>
          <a:effectRef idx="3">
            <a:schemeClr val="accent2"/>
          </a:effectRef>
          <a:fontRef idx="minor">
            <a:schemeClr val="lt1"/>
          </a:fontRef>
        </dgm:style>
      </dgm:prSet>
      <dgm:spPr>
        <a:solidFill>
          <a:srgbClr val="CC3300"/>
        </a:solidFill>
      </dgm:spPr>
      <dgm:t>
        <a:bodyPr/>
        <a:lstStyle/>
        <a:p>
          <a:r>
            <a:rPr lang="ar-SA" sz="1800" b="1" dirty="0" smtClean="0">
              <a:solidFill>
                <a:schemeClr val="bg1"/>
              </a:solidFill>
              <a:latin typeface="Simplified Arabic" pitchFamily="18" charset="-78"/>
              <a:cs typeface="Simplified Arabic" pitchFamily="18" charset="-78"/>
            </a:rPr>
            <a:t>دراسة الجدوى البيئية</a:t>
          </a:r>
          <a:endParaRPr lang="en-US" sz="1800" b="1" dirty="0">
            <a:solidFill>
              <a:schemeClr val="bg1"/>
            </a:solidFill>
          </a:endParaRPr>
        </a:p>
      </dgm:t>
    </dgm:pt>
    <dgm:pt modelId="{733D7D10-44AA-461B-AD9F-106FB7C8FCDB}" type="parTrans" cxnId="{6BF77F97-168D-4FC2-ACD5-4C3CF84BC719}">
      <dgm:prSet/>
      <dgm:spPr/>
      <dgm:t>
        <a:bodyPr/>
        <a:lstStyle/>
        <a:p>
          <a:endParaRPr lang="en-US" sz="1800" b="1">
            <a:solidFill>
              <a:schemeClr val="bg1"/>
            </a:solidFill>
          </a:endParaRPr>
        </a:p>
      </dgm:t>
    </dgm:pt>
    <dgm:pt modelId="{C4A8DE77-B07C-435F-820E-1EB3F0ADB5CE}" type="sibTrans" cxnId="{6BF77F97-168D-4FC2-ACD5-4C3CF84BC719}">
      <dgm:prSet custT="1"/>
      <dgm:spPr>
        <a:solidFill>
          <a:srgbClr val="00B050"/>
        </a:solidFill>
      </dgm:spPr>
      <dgm:t>
        <a:bodyPr/>
        <a:lstStyle/>
        <a:p>
          <a:endParaRPr lang="en-US" sz="1800" b="1">
            <a:solidFill>
              <a:schemeClr val="bg1"/>
            </a:solidFill>
          </a:endParaRPr>
        </a:p>
      </dgm:t>
    </dgm:pt>
    <dgm:pt modelId="{86BF39F2-3B32-4F48-B345-A0EC242FFC16}">
      <dgm:prSet phldrT="[Text]" custT="1">
        <dgm:style>
          <a:lnRef idx="0">
            <a:schemeClr val="accent2"/>
          </a:lnRef>
          <a:fillRef idx="3">
            <a:schemeClr val="accent2"/>
          </a:fillRef>
          <a:effectRef idx="3">
            <a:schemeClr val="accent2"/>
          </a:effectRef>
          <a:fontRef idx="minor">
            <a:schemeClr val="lt1"/>
          </a:fontRef>
        </dgm:style>
      </dgm:prSet>
      <dgm:spPr>
        <a:solidFill>
          <a:srgbClr val="CC3300"/>
        </a:solidFill>
      </dgm:spPr>
      <dgm:t>
        <a:bodyPr/>
        <a:lstStyle/>
        <a:p>
          <a:r>
            <a:rPr lang="ar-SA" sz="1800" b="1" dirty="0" smtClean="0">
              <a:solidFill>
                <a:schemeClr val="bg1"/>
              </a:solidFill>
              <a:latin typeface="Simplified Arabic" pitchFamily="18" charset="-78"/>
              <a:cs typeface="Simplified Arabic" pitchFamily="18" charset="-78"/>
            </a:rPr>
            <a:t>دراسة الجدوى الاجتماعية</a:t>
          </a:r>
          <a:endParaRPr lang="en-US" sz="1800" b="1" dirty="0">
            <a:solidFill>
              <a:schemeClr val="bg1"/>
            </a:solidFill>
          </a:endParaRPr>
        </a:p>
      </dgm:t>
    </dgm:pt>
    <dgm:pt modelId="{7DC261D2-CA8D-4BFB-B1C7-8EB5C88CC8E9}" type="parTrans" cxnId="{3AE7E18F-8E96-4A2C-BB98-E856D51A1043}">
      <dgm:prSet/>
      <dgm:spPr/>
      <dgm:t>
        <a:bodyPr/>
        <a:lstStyle/>
        <a:p>
          <a:endParaRPr lang="en-US" sz="1800" b="1">
            <a:solidFill>
              <a:schemeClr val="bg1"/>
            </a:solidFill>
          </a:endParaRPr>
        </a:p>
      </dgm:t>
    </dgm:pt>
    <dgm:pt modelId="{E1587B86-64A0-4FE1-8A2A-E6DE39F9AFD1}" type="sibTrans" cxnId="{3AE7E18F-8E96-4A2C-BB98-E856D51A1043}">
      <dgm:prSet custT="1"/>
      <dgm:spPr>
        <a:solidFill>
          <a:srgbClr val="00B050"/>
        </a:solidFill>
      </dgm:spPr>
      <dgm:t>
        <a:bodyPr/>
        <a:lstStyle/>
        <a:p>
          <a:endParaRPr lang="en-US" sz="1800" b="1">
            <a:solidFill>
              <a:schemeClr val="bg1"/>
            </a:solidFill>
          </a:endParaRPr>
        </a:p>
      </dgm:t>
    </dgm:pt>
    <dgm:pt modelId="{B0F69042-FFFF-4C11-8B33-C9F8DC386866}">
      <dgm:prSet custT="1">
        <dgm:style>
          <a:lnRef idx="0">
            <a:schemeClr val="accent1"/>
          </a:lnRef>
          <a:fillRef idx="3">
            <a:schemeClr val="accent1"/>
          </a:fillRef>
          <a:effectRef idx="3">
            <a:schemeClr val="accent1"/>
          </a:effectRef>
          <a:fontRef idx="minor">
            <a:schemeClr val="lt1"/>
          </a:fontRef>
        </dgm:style>
      </dgm:prSet>
      <dgm:spPr>
        <a:solidFill>
          <a:srgbClr val="CC3300"/>
        </a:solidFill>
      </dgm:spPr>
      <dgm:t>
        <a:bodyPr/>
        <a:lstStyle/>
        <a:p>
          <a:pPr rtl="1"/>
          <a:r>
            <a:rPr lang="ar-SA" sz="1800" b="1" dirty="0" smtClean="0">
              <a:solidFill>
                <a:schemeClr val="bg1"/>
              </a:solidFill>
              <a:latin typeface="Simplified Arabic" pitchFamily="18" charset="-78"/>
              <a:cs typeface="Simplified Arabic" pitchFamily="18" charset="-78"/>
            </a:rPr>
            <a:t>دراسة الجدوى التسويقية.</a:t>
          </a:r>
          <a:endParaRPr lang="en-US" sz="1800" b="1" dirty="0">
            <a:solidFill>
              <a:schemeClr val="bg1"/>
            </a:solidFill>
          </a:endParaRPr>
        </a:p>
      </dgm:t>
    </dgm:pt>
    <dgm:pt modelId="{25869861-28FA-42C7-BB34-2AE25CED0C88}" type="parTrans" cxnId="{CF4B81D1-C4EC-4097-8248-1698EA01F9D9}">
      <dgm:prSet/>
      <dgm:spPr/>
      <dgm:t>
        <a:bodyPr/>
        <a:lstStyle/>
        <a:p>
          <a:endParaRPr lang="en-US" sz="1800" b="1">
            <a:solidFill>
              <a:schemeClr val="bg1"/>
            </a:solidFill>
          </a:endParaRPr>
        </a:p>
      </dgm:t>
    </dgm:pt>
    <dgm:pt modelId="{28C8F5FD-E6C0-4871-AE26-F925771CCC38}" type="sibTrans" cxnId="{CF4B81D1-C4EC-4097-8248-1698EA01F9D9}">
      <dgm:prSet custT="1"/>
      <dgm:spPr>
        <a:solidFill>
          <a:srgbClr val="00B050"/>
        </a:solidFill>
      </dgm:spPr>
      <dgm:t>
        <a:bodyPr/>
        <a:lstStyle/>
        <a:p>
          <a:endParaRPr lang="en-US" sz="1800" b="1">
            <a:solidFill>
              <a:schemeClr val="bg1"/>
            </a:solidFill>
          </a:endParaRPr>
        </a:p>
      </dgm:t>
    </dgm:pt>
    <dgm:pt modelId="{F738B913-7F77-40F6-9963-0220D616BE07}">
      <dgm:prSet custT="1">
        <dgm:style>
          <a:lnRef idx="0">
            <a:schemeClr val="accent2"/>
          </a:lnRef>
          <a:fillRef idx="3">
            <a:schemeClr val="accent2"/>
          </a:fillRef>
          <a:effectRef idx="3">
            <a:schemeClr val="accent2"/>
          </a:effectRef>
          <a:fontRef idx="minor">
            <a:schemeClr val="lt1"/>
          </a:fontRef>
        </dgm:style>
      </dgm:prSet>
      <dgm:spPr>
        <a:solidFill>
          <a:srgbClr val="CC3300"/>
        </a:solidFill>
      </dgm:spPr>
      <dgm:t>
        <a:bodyPr/>
        <a:lstStyle/>
        <a:p>
          <a:pPr rtl="1"/>
          <a:r>
            <a:rPr lang="ar-SA" sz="1800" b="1" dirty="0" smtClean="0">
              <a:solidFill>
                <a:schemeClr val="bg1"/>
              </a:solidFill>
              <a:latin typeface="Simplified Arabic" pitchFamily="18" charset="-78"/>
              <a:cs typeface="Simplified Arabic" pitchFamily="18" charset="-78"/>
            </a:rPr>
            <a:t>دراسة الجدوى الفنية</a:t>
          </a:r>
        </a:p>
      </dgm:t>
    </dgm:pt>
    <dgm:pt modelId="{B1FF2BE6-B256-4C4C-8BDF-39ACEF56FD91}" type="parTrans" cxnId="{58DD6A49-9ED5-4B4A-9180-EC4060737C5C}">
      <dgm:prSet/>
      <dgm:spPr/>
      <dgm:t>
        <a:bodyPr/>
        <a:lstStyle/>
        <a:p>
          <a:endParaRPr lang="en-US" sz="1800" b="1">
            <a:solidFill>
              <a:schemeClr val="bg1"/>
            </a:solidFill>
          </a:endParaRPr>
        </a:p>
      </dgm:t>
    </dgm:pt>
    <dgm:pt modelId="{18F4878C-0488-4108-BA71-047360ABC582}" type="sibTrans" cxnId="{58DD6A49-9ED5-4B4A-9180-EC4060737C5C}">
      <dgm:prSet custT="1"/>
      <dgm:spPr>
        <a:solidFill>
          <a:srgbClr val="00B050"/>
        </a:solidFill>
      </dgm:spPr>
      <dgm:t>
        <a:bodyPr/>
        <a:lstStyle/>
        <a:p>
          <a:endParaRPr lang="en-US" sz="1800" b="1">
            <a:solidFill>
              <a:schemeClr val="bg1"/>
            </a:solidFill>
          </a:endParaRPr>
        </a:p>
      </dgm:t>
    </dgm:pt>
    <dgm:pt modelId="{BF532646-5993-4E35-B0A4-93044715EC9D}" type="pres">
      <dgm:prSet presAssocID="{BFEBB4D9-AB0A-4956-9072-69BC1F564CAF}" presName="cycle" presStyleCnt="0">
        <dgm:presLayoutVars>
          <dgm:dir/>
          <dgm:resizeHandles val="exact"/>
        </dgm:presLayoutVars>
      </dgm:prSet>
      <dgm:spPr/>
      <dgm:t>
        <a:bodyPr/>
        <a:lstStyle/>
        <a:p>
          <a:pPr rtl="1"/>
          <a:endParaRPr lang="ar-SA"/>
        </a:p>
      </dgm:t>
    </dgm:pt>
    <dgm:pt modelId="{8BC81220-927F-4EA4-BCFC-59A408C0ACD4}" type="pres">
      <dgm:prSet presAssocID="{393D9383-4204-472F-A217-937958A8DA6A}" presName="node" presStyleLbl="node1" presStyleIdx="0" presStyleCnt="7" custScaleX="215965">
        <dgm:presLayoutVars>
          <dgm:bulletEnabled val="1"/>
        </dgm:presLayoutVars>
      </dgm:prSet>
      <dgm:spPr/>
      <dgm:t>
        <a:bodyPr/>
        <a:lstStyle/>
        <a:p>
          <a:endParaRPr lang="en-US"/>
        </a:p>
      </dgm:t>
    </dgm:pt>
    <dgm:pt modelId="{5971603E-5C39-40F7-967C-9F78BB4A4A24}" type="pres">
      <dgm:prSet presAssocID="{E618D5D6-306E-42A9-9BBA-35267A2A785A}" presName="sibTrans" presStyleLbl="sibTrans2D1" presStyleIdx="0" presStyleCnt="7"/>
      <dgm:spPr/>
      <dgm:t>
        <a:bodyPr/>
        <a:lstStyle/>
        <a:p>
          <a:pPr rtl="1"/>
          <a:endParaRPr lang="ar-SA"/>
        </a:p>
      </dgm:t>
    </dgm:pt>
    <dgm:pt modelId="{334BE494-CAA0-498F-A3BA-C5FFA2CEEE04}" type="pres">
      <dgm:prSet presAssocID="{E618D5D6-306E-42A9-9BBA-35267A2A785A}" presName="connectorText" presStyleLbl="sibTrans2D1" presStyleIdx="0" presStyleCnt="7"/>
      <dgm:spPr/>
      <dgm:t>
        <a:bodyPr/>
        <a:lstStyle/>
        <a:p>
          <a:pPr rtl="1"/>
          <a:endParaRPr lang="ar-SA"/>
        </a:p>
      </dgm:t>
    </dgm:pt>
    <dgm:pt modelId="{A315D344-1B47-48B7-ABCB-173AEF5C4D1D}" type="pres">
      <dgm:prSet presAssocID="{B0F69042-FFFF-4C11-8B33-C9F8DC386866}" presName="node" presStyleLbl="node1" presStyleIdx="1" presStyleCnt="7" custScaleX="196679" custRadScaleRad="222366" custRadScaleInc="75075">
        <dgm:presLayoutVars>
          <dgm:bulletEnabled val="1"/>
        </dgm:presLayoutVars>
      </dgm:prSet>
      <dgm:spPr/>
      <dgm:t>
        <a:bodyPr/>
        <a:lstStyle/>
        <a:p>
          <a:endParaRPr lang="en-US"/>
        </a:p>
      </dgm:t>
    </dgm:pt>
    <dgm:pt modelId="{DDBFCFB2-E9F2-44F8-AC93-39D15A647A17}" type="pres">
      <dgm:prSet presAssocID="{28C8F5FD-E6C0-4871-AE26-F925771CCC38}" presName="sibTrans" presStyleLbl="sibTrans2D1" presStyleIdx="1" presStyleCnt="7"/>
      <dgm:spPr/>
      <dgm:t>
        <a:bodyPr/>
        <a:lstStyle/>
        <a:p>
          <a:pPr rtl="1"/>
          <a:endParaRPr lang="ar-SA"/>
        </a:p>
      </dgm:t>
    </dgm:pt>
    <dgm:pt modelId="{7796BF90-C77C-4271-858A-CC5D7952F32F}" type="pres">
      <dgm:prSet presAssocID="{28C8F5FD-E6C0-4871-AE26-F925771CCC38}" presName="connectorText" presStyleLbl="sibTrans2D1" presStyleIdx="1" presStyleCnt="7"/>
      <dgm:spPr/>
      <dgm:t>
        <a:bodyPr/>
        <a:lstStyle/>
        <a:p>
          <a:pPr rtl="1"/>
          <a:endParaRPr lang="ar-SA"/>
        </a:p>
      </dgm:t>
    </dgm:pt>
    <dgm:pt modelId="{4944EE10-2801-4056-94F7-6614D4CF8F92}" type="pres">
      <dgm:prSet presAssocID="{F738B913-7F77-40F6-9963-0220D616BE07}" presName="node" presStyleLbl="node1" presStyleIdx="2" presStyleCnt="7" custScaleX="206393" custRadScaleRad="213908" custRadScaleInc="-37369">
        <dgm:presLayoutVars>
          <dgm:bulletEnabled val="1"/>
        </dgm:presLayoutVars>
      </dgm:prSet>
      <dgm:spPr/>
      <dgm:t>
        <a:bodyPr/>
        <a:lstStyle/>
        <a:p>
          <a:endParaRPr lang="en-US"/>
        </a:p>
      </dgm:t>
    </dgm:pt>
    <dgm:pt modelId="{CAF39F83-9F85-4BF9-B2FD-24FC3741FEDB}" type="pres">
      <dgm:prSet presAssocID="{18F4878C-0488-4108-BA71-047360ABC582}" presName="sibTrans" presStyleLbl="sibTrans2D1" presStyleIdx="2" presStyleCnt="7"/>
      <dgm:spPr/>
      <dgm:t>
        <a:bodyPr/>
        <a:lstStyle/>
        <a:p>
          <a:pPr rtl="1"/>
          <a:endParaRPr lang="ar-SA"/>
        </a:p>
      </dgm:t>
    </dgm:pt>
    <dgm:pt modelId="{4E1270EF-9A69-4FA3-AE32-E2ED3F17BAED}" type="pres">
      <dgm:prSet presAssocID="{18F4878C-0488-4108-BA71-047360ABC582}" presName="connectorText" presStyleLbl="sibTrans2D1" presStyleIdx="2" presStyleCnt="7"/>
      <dgm:spPr/>
      <dgm:t>
        <a:bodyPr/>
        <a:lstStyle/>
        <a:p>
          <a:pPr rtl="1"/>
          <a:endParaRPr lang="ar-SA"/>
        </a:p>
      </dgm:t>
    </dgm:pt>
    <dgm:pt modelId="{330DB905-7F86-4D75-BBEF-8F48E17D6C89}" type="pres">
      <dgm:prSet presAssocID="{48CF57F1-2FDB-4F80-9C3A-F7B37F555EBE}" presName="node" presStyleLbl="node1" presStyleIdx="3" presStyleCnt="7" custScaleX="213865" custRadScaleRad="160320" custRadScaleInc="-122514">
        <dgm:presLayoutVars>
          <dgm:bulletEnabled val="1"/>
        </dgm:presLayoutVars>
      </dgm:prSet>
      <dgm:spPr/>
      <dgm:t>
        <a:bodyPr/>
        <a:lstStyle/>
        <a:p>
          <a:endParaRPr lang="en-US"/>
        </a:p>
      </dgm:t>
    </dgm:pt>
    <dgm:pt modelId="{C860A504-50C0-4384-A247-88EFB87D4D24}" type="pres">
      <dgm:prSet presAssocID="{4692FC57-3153-4F25-B926-77170ABECBA6}" presName="sibTrans" presStyleLbl="sibTrans2D1" presStyleIdx="3" presStyleCnt="7" custLinFactNeighborX="-4923" custLinFactNeighborY="32270"/>
      <dgm:spPr/>
      <dgm:t>
        <a:bodyPr/>
        <a:lstStyle/>
        <a:p>
          <a:pPr rtl="1"/>
          <a:endParaRPr lang="ar-SA"/>
        </a:p>
      </dgm:t>
    </dgm:pt>
    <dgm:pt modelId="{3B18A458-DF19-4FCF-8F62-EA37E09DCE71}" type="pres">
      <dgm:prSet presAssocID="{4692FC57-3153-4F25-B926-77170ABECBA6}" presName="connectorText" presStyleLbl="sibTrans2D1" presStyleIdx="3" presStyleCnt="7"/>
      <dgm:spPr/>
      <dgm:t>
        <a:bodyPr/>
        <a:lstStyle/>
        <a:p>
          <a:pPr rtl="1"/>
          <a:endParaRPr lang="ar-SA"/>
        </a:p>
      </dgm:t>
    </dgm:pt>
    <dgm:pt modelId="{C9032061-4A71-4341-A963-28124C89256C}" type="pres">
      <dgm:prSet presAssocID="{90E5DDFB-7E9C-4983-9E80-18F1F79C92D9}" presName="node" presStyleLbl="node1" presStyleIdx="4" presStyleCnt="7" custScaleX="193218" custRadScaleRad="119734" custRadScaleInc="60203">
        <dgm:presLayoutVars>
          <dgm:bulletEnabled val="1"/>
        </dgm:presLayoutVars>
      </dgm:prSet>
      <dgm:spPr/>
      <dgm:t>
        <a:bodyPr/>
        <a:lstStyle/>
        <a:p>
          <a:endParaRPr lang="en-US"/>
        </a:p>
      </dgm:t>
    </dgm:pt>
    <dgm:pt modelId="{4D4FA9F1-118A-4103-ACC7-ED84C8809C7C}" type="pres">
      <dgm:prSet presAssocID="{542F423F-1BE2-4FF4-9E4B-2F4F6F4A2B65}" presName="sibTrans" presStyleLbl="sibTrans2D1" presStyleIdx="4" presStyleCnt="7"/>
      <dgm:spPr/>
      <dgm:t>
        <a:bodyPr/>
        <a:lstStyle/>
        <a:p>
          <a:pPr rtl="1"/>
          <a:endParaRPr lang="ar-SA"/>
        </a:p>
      </dgm:t>
    </dgm:pt>
    <dgm:pt modelId="{358261B7-46E5-4CF1-AA4B-59B327E1E85D}" type="pres">
      <dgm:prSet presAssocID="{542F423F-1BE2-4FF4-9E4B-2F4F6F4A2B65}" presName="connectorText" presStyleLbl="sibTrans2D1" presStyleIdx="4" presStyleCnt="7"/>
      <dgm:spPr/>
      <dgm:t>
        <a:bodyPr/>
        <a:lstStyle/>
        <a:p>
          <a:pPr rtl="1"/>
          <a:endParaRPr lang="ar-SA"/>
        </a:p>
      </dgm:t>
    </dgm:pt>
    <dgm:pt modelId="{6A58D9C8-B99C-4FCA-9819-3D5FF44AB641}" type="pres">
      <dgm:prSet presAssocID="{894FE487-D55B-4112-972E-78E1FEB98058}" presName="node" presStyleLbl="node1" presStyleIdx="5" presStyleCnt="7" custScaleX="214530" custRadScaleRad="229219" custRadScaleInc="27864">
        <dgm:presLayoutVars>
          <dgm:bulletEnabled val="1"/>
        </dgm:presLayoutVars>
      </dgm:prSet>
      <dgm:spPr/>
      <dgm:t>
        <a:bodyPr/>
        <a:lstStyle/>
        <a:p>
          <a:endParaRPr lang="en-US"/>
        </a:p>
      </dgm:t>
    </dgm:pt>
    <dgm:pt modelId="{6234DD4E-6C50-41A8-B0B1-7D9EEFA8EF65}" type="pres">
      <dgm:prSet presAssocID="{C4A8DE77-B07C-435F-820E-1EB3F0ADB5CE}" presName="sibTrans" presStyleLbl="sibTrans2D1" presStyleIdx="5" presStyleCnt="7"/>
      <dgm:spPr/>
      <dgm:t>
        <a:bodyPr/>
        <a:lstStyle/>
        <a:p>
          <a:pPr rtl="1"/>
          <a:endParaRPr lang="ar-SA"/>
        </a:p>
      </dgm:t>
    </dgm:pt>
    <dgm:pt modelId="{50AD8C6E-A7A9-41F7-8EC4-461CBA0BDC2B}" type="pres">
      <dgm:prSet presAssocID="{C4A8DE77-B07C-435F-820E-1EB3F0ADB5CE}" presName="connectorText" presStyleLbl="sibTrans2D1" presStyleIdx="5" presStyleCnt="7"/>
      <dgm:spPr/>
      <dgm:t>
        <a:bodyPr/>
        <a:lstStyle/>
        <a:p>
          <a:pPr rtl="1"/>
          <a:endParaRPr lang="ar-SA"/>
        </a:p>
      </dgm:t>
    </dgm:pt>
    <dgm:pt modelId="{80FF7F71-8A9B-4273-BD6D-D6D7EB1EFE10}" type="pres">
      <dgm:prSet presAssocID="{86BF39F2-3B32-4F48-B345-A0EC242FFC16}" presName="node" presStyleLbl="node1" presStyleIdx="6" presStyleCnt="7" custScaleX="197127" custRadScaleRad="202189" custRadScaleInc="-73534">
        <dgm:presLayoutVars>
          <dgm:bulletEnabled val="1"/>
        </dgm:presLayoutVars>
      </dgm:prSet>
      <dgm:spPr/>
      <dgm:t>
        <a:bodyPr/>
        <a:lstStyle/>
        <a:p>
          <a:endParaRPr lang="en-US"/>
        </a:p>
      </dgm:t>
    </dgm:pt>
    <dgm:pt modelId="{4FCDDE15-768A-44EA-81D9-16BE19EFB9C3}" type="pres">
      <dgm:prSet presAssocID="{E1587B86-64A0-4FE1-8A2A-E6DE39F9AFD1}" presName="sibTrans" presStyleLbl="sibTrans2D1" presStyleIdx="6" presStyleCnt="7"/>
      <dgm:spPr/>
      <dgm:t>
        <a:bodyPr/>
        <a:lstStyle/>
        <a:p>
          <a:pPr rtl="1"/>
          <a:endParaRPr lang="ar-SA"/>
        </a:p>
      </dgm:t>
    </dgm:pt>
    <dgm:pt modelId="{B5DD33AF-917C-4495-9058-9580E03DEB59}" type="pres">
      <dgm:prSet presAssocID="{E1587B86-64A0-4FE1-8A2A-E6DE39F9AFD1}" presName="connectorText" presStyleLbl="sibTrans2D1" presStyleIdx="6" presStyleCnt="7"/>
      <dgm:spPr/>
      <dgm:t>
        <a:bodyPr/>
        <a:lstStyle/>
        <a:p>
          <a:pPr rtl="1"/>
          <a:endParaRPr lang="ar-SA"/>
        </a:p>
      </dgm:t>
    </dgm:pt>
  </dgm:ptLst>
  <dgm:cxnLst>
    <dgm:cxn modelId="{20BE06E3-CE85-42D2-A124-55EA0216BFB4}" srcId="{BFEBB4D9-AB0A-4956-9072-69BC1F564CAF}" destId="{90E5DDFB-7E9C-4983-9E80-18F1F79C92D9}" srcOrd="4" destOrd="0" parTransId="{BD00071B-E849-43BE-9ED0-8EF8039D6EFC}" sibTransId="{542F423F-1BE2-4FF4-9E4B-2F4F6F4A2B65}"/>
    <dgm:cxn modelId="{BBF89835-4514-43A7-A35D-4EF7CC2A2DE7}" type="presOf" srcId="{393D9383-4204-472F-A217-937958A8DA6A}" destId="{8BC81220-927F-4EA4-BCFC-59A408C0ACD4}" srcOrd="0" destOrd="0" presId="urn:microsoft.com/office/officeart/2005/8/layout/cycle2"/>
    <dgm:cxn modelId="{19C5935A-1BC9-473C-9C0C-E8740BCD9259}" type="presOf" srcId="{542F423F-1BE2-4FF4-9E4B-2F4F6F4A2B65}" destId="{4D4FA9F1-118A-4103-ACC7-ED84C8809C7C}" srcOrd="0" destOrd="0" presId="urn:microsoft.com/office/officeart/2005/8/layout/cycle2"/>
    <dgm:cxn modelId="{EA0A53E3-8B73-4BA2-9665-FA0851DF5537}" srcId="{BFEBB4D9-AB0A-4956-9072-69BC1F564CAF}" destId="{48CF57F1-2FDB-4F80-9C3A-F7B37F555EBE}" srcOrd="3" destOrd="0" parTransId="{7B60872B-16B7-4C72-8359-0C9293055678}" sibTransId="{4692FC57-3153-4F25-B926-77170ABECBA6}"/>
    <dgm:cxn modelId="{37F5F20F-2E7D-4900-893D-2555B523F8B9}" type="presOf" srcId="{90E5DDFB-7E9C-4983-9E80-18F1F79C92D9}" destId="{C9032061-4A71-4341-A963-28124C89256C}" srcOrd="0" destOrd="0" presId="urn:microsoft.com/office/officeart/2005/8/layout/cycle2"/>
    <dgm:cxn modelId="{04BC76F4-41C8-4915-9D58-B423178E8940}" type="presOf" srcId="{4692FC57-3153-4F25-B926-77170ABECBA6}" destId="{3B18A458-DF19-4FCF-8F62-EA37E09DCE71}" srcOrd="1" destOrd="0" presId="urn:microsoft.com/office/officeart/2005/8/layout/cycle2"/>
    <dgm:cxn modelId="{0574EAAE-4F4E-4596-94B6-977DCA25D3B8}" srcId="{BFEBB4D9-AB0A-4956-9072-69BC1F564CAF}" destId="{393D9383-4204-472F-A217-937958A8DA6A}" srcOrd="0" destOrd="0" parTransId="{96D55440-E97D-4007-AF75-529360FEC160}" sibTransId="{E618D5D6-306E-42A9-9BBA-35267A2A785A}"/>
    <dgm:cxn modelId="{B35D7553-5ECD-4BE1-B5C4-5E4E716B0916}" type="presOf" srcId="{C4A8DE77-B07C-435F-820E-1EB3F0ADB5CE}" destId="{50AD8C6E-A7A9-41F7-8EC4-461CBA0BDC2B}" srcOrd="1" destOrd="0" presId="urn:microsoft.com/office/officeart/2005/8/layout/cycle2"/>
    <dgm:cxn modelId="{BF29E0CE-C4A8-4AA5-AB73-5562B397E98F}" type="presOf" srcId="{894FE487-D55B-4112-972E-78E1FEB98058}" destId="{6A58D9C8-B99C-4FCA-9819-3D5FF44AB641}" srcOrd="0" destOrd="0" presId="urn:microsoft.com/office/officeart/2005/8/layout/cycle2"/>
    <dgm:cxn modelId="{CF4B81D1-C4EC-4097-8248-1698EA01F9D9}" srcId="{BFEBB4D9-AB0A-4956-9072-69BC1F564CAF}" destId="{B0F69042-FFFF-4C11-8B33-C9F8DC386866}" srcOrd="1" destOrd="0" parTransId="{25869861-28FA-42C7-BB34-2AE25CED0C88}" sibTransId="{28C8F5FD-E6C0-4871-AE26-F925771CCC38}"/>
    <dgm:cxn modelId="{886BC32E-44DD-436E-9030-85A927FE10E9}" type="presOf" srcId="{28C8F5FD-E6C0-4871-AE26-F925771CCC38}" destId="{7796BF90-C77C-4271-858A-CC5D7952F32F}" srcOrd="1" destOrd="0" presId="urn:microsoft.com/office/officeart/2005/8/layout/cycle2"/>
    <dgm:cxn modelId="{9F7800F3-85E7-4AC2-A975-B1393EBEB8F5}" type="presOf" srcId="{B0F69042-FFFF-4C11-8B33-C9F8DC386866}" destId="{A315D344-1B47-48B7-ABCB-173AEF5C4D1D}" srcOrd="0" destOrd="0" presId="urn:microsoft.com/office/officeart/2005/8/layout/cycle2"/>
    <dgm:cxn modelId="{F872C83C-E435-45C0-96DE-A2DE89CF14F1}" type="presOf" srcId="{542F423F-1BE2-4FF4-9E4B-2F4F6F4A2B65}" destId="{358261B7-46E5-4CF1-AA4B-59B327E1E85D}" srcOrd="1" destOrd="0" presId="urn:microsoft.com/office/officeart/2005/8/layout/cycle2"/>
    <dgm:cxn modelId="{3AE7E18F-8E96-4A2C-BB98-E856D51A1043}" srcId="{BFEBB4D9-AB0A-4956-9072-69BC1F564CAF}" destId="{86BF39F2-3B32-4F48-B345-A0EC242FFC16}" srcOrd="6" destOrd="0" parTransId="{7DC261D2-CA8D-4BFB-B1C7-8EB5C88CC8E9}" sibTransId="{E1587B86-64A0-4FE1-8A2A-E6DE39F9AFD1}"/>
    <dgm:cxn modelId="{C74DCF59-4E82-45DD-B51A-92214656DD12}" type="presOf" srcId="{86BF39F2-3B32-4F48-B345-A0EC242FFC16}" destId="{80FF7F71-8A9B-4273-BD6D-D6D7EB1EFE10}" srcOrd="0" destOrd="0" presId="urn:microsoft.com/office/officeart/2005/8/layout/cycle2"/>
    <dgm:cxn modelId="{58DD6A49-9ED5-4B4A-9180-EC4060737C5C}" srcId="{BFEBB4D9-AB0A-4956-9072-69BC1F564CAF}" destId="{F738B913-7F77-40F6-9963-0220D616BE07}" srcOrd="2" destOrd="0" parTransId="{B1FF2BE6-B256-4C4C-8BDF-39ACEF56FD91}" sibTransId="{18F4878C-0488-4108-BA71-047360ABC582}"/>
    <dgm:cxn modelId="{3C0CA61D-FA86-498F-A226-791DAE262C37}" type="presOf" srcId="{BFEBB4D9-AB0A-4956-9072-69BC1F564CAF}" destId="{BF532646-5993-4E35-B0A4-93044715EC9D}" srcOrd="0" destOrd="0" presId="urn:microsoft.com/office/officeart/2005/8/layout/cycle2"/>
    <dgm:cxn modelId="{495E3EF0-C21D-41D5-BE1E-2D6373170003}" type="presOf" srcId="{E1587B86-64A0-4FE1-8A2A-E6DE39F9AFD1}" destId="{B5DD33AF-917C-4495-9058-9580E03DEB59}" srcOrd="1" destOrd="0" presId="urn:microsoft.com/office/officeart/2005/8/layout/cycle2"/>
    <dgm:cxn modelId="{7E2453CA-94ED-4AD3-8381-3913010D0DC3}" type="presOf" srcId="{4692FC57-3153-4F25-B926-77170ABECBA6}" destId="{C860A504-50C0-4384-A247-88EFB87D4D24}" srcOrd="0" destOrd="0" presId="urn:microsoft.com/office/officeart/2005/8/layout/cycle2"/>
    <dgm:cxn modelId="{643D0D22-D6F7-41FF-ADC5-9C9CD8F295BD}" type="presOf" srcId="{F738B913-7F77-40F6-9963-0220D616BE07}" destId="{4944EE10-2801-4056-94F7-6614D4CF8F92}" srcOrd="0" destOrd="0" presId="urn:microsoft.com/office/officeart/2005/8/layout/cycle2"/>
    <dgm:cxn modelId="{AB611CCC-F73D-479A-999A-0EE09EF8F359}" type="presOf" srcId="{C4A8DE77-B07C-435F-820E-1EB3F0ADB5CE}" destId="{6234DD4E-6C50-41A8-B0B1-7D9EEFA8EF65}" srcOrd="0" destOrd="0" presId="urn:microsoft.com/office/officeart/2005/8/layout/cycle2"/>
    <dgm:cxn modelId="{A4FEEBB8-2C52-4305-A6E0-7ACEC4CF6485}" type="presOf" srcId="{E618D5D6-306E-42A9-9BBA-35267A2A785A}" destId="{334BE494-CAA0-498F-A3BA-C5FFA2CEEE04}" srcOrd="1" destOrd="0" presId="urn:microsoft.com/office/officeart/2005/8/layout/cycle2"/>
    <dgm:cxn modelId="{4B926AD5-8510-4F7F-BE81-B589F2F34C81}" type="presOf" srcId="{18F4878C-0488-4108-BA71-047360ABC582}" destId="{CAF39F83-9F85-4BF9-B2FD-24FC3741FEDB}" srcOrd="0" destOrd="0" presId="urn:microsoft.com/office/officeart/2005/8/layout/cycle2"/>
    <dgm:cxn modelId="{011259E3-CFF7-4E14-BD41-601D73B3558E}" type="presOf" srcId="{E1587B86-64A0-4FE1-8A2A-E6DE39F9AFD1}" destId="{4FCDDE15-768A-44EA-81D9-16BE19EFB9C3}" srcOrd="0" destOrd="0" presId="urn:microsoft.com/office/officeart/2005/8/layout/cycle2"/>
    <dgm:cxn modelId="{7C0CD1ED-BDEB-4956-B431-8114855C8FE6}" type="presOf" srcId="{28C8F5FD-E6C0-4871-AE26-F925771CCC38}" destId="{DDBFCFB2-E9F2-44F8-AC93-39D15A647A17}" srcOrd="0" destOrd="0" presId="urn:microsoft.com/office/officeart/2005/8/layout/cycle2"/>
    <dgm:cxn modelId="{ECE9AEC8-E73A-4EE1-AD6C-65FABED1A595}" type="presOf" srcId="{18F4878C-0488-4108-BA71-047360ABC582}" destId="{4E1270EF-9A69-4FA3-AE32-E2ED3F17BAED}" srcOrd="1" destOrd="0" presId="urn:microsoft.com/office/officeart/2005/8/layout/cycle2"/>
    <dgm:cxn modelId="{81C07332-6B45-4D53-99B9-19C29BF6D174}" type="presOf" srcId="{48CF57F1-2FDB-4F80-9C3A-F7B37F555EBE}" destId="{330DB905-7F86-4D75-BBEF-8F48E17D6C89}" srcOrd="0" destOrd="0" presId="urn:microsoft.com/office/officeart/2005/8/layout/cycle2"/>
    <dgm:cxn modelId="{6BF77F97-168D-4FC2-ACD5-4C3CF84BC719}" srcId="{BFEBB4D9-AB0A-4956-9072-69BC1F564CAF}" destId="{894FE487-D55B-4112-972E-78E1FEB98058}" srcOrd="5" destOrd="0" parTransId="{733D7D10-44AA-461B-AD9F-106FB7C8FCDB}" sibTransId="{C4A8DE77-B07C-435F-820E-1EB3F0ADB5CE}"/>
    <dgm:cxn modelId="{F15F60CC-C2B0-4C42-A585-8124F4121555}" type="presOf" srcId="{E618D5D6-306E-42A9-9BBA-35267A2A785A}" destId="{5971603E-5C39-40F7-967C-9F78BB4A4A24}" srcOrd="0" destOrd="0" presId="urn:microsoft.com/office/officeart/2005/8/layout/cycle2"/>
    <dgm:cxn modelId="{113ED3B6-9781-4A09-8807-FB4D9A828A3F}" type="presParOf" srcId="{BF532646-5993-4E35-B0A4-93044715EC9D}" destId="{8BC81220-927F-4EA4-BCFC-59A408C0ACD4}" srcOrd="0" destOrd="0" presId="urn:microsoft.com/office/officeart/2005/8/layout/cycle2"/>
    <dgm:cxn modelId="{6E2FDE77-BEB7-4E9D-9F84-8DAF94D87106}" type="presParOf" srcId="{BF532646-5993-4E35-B0A4-93044715EC9D}" destId="{5971603E-5C39-40F7-967C-9F78BB4A4A24}" srcOrd="1" destOrd="0" presId="urn:microsoft.com/office/officeart/2005/8/layout/cycle2"/>
    <dgm:cxn modelId="{DF54CBC4-C5BE-4342-914F-5EE7472BBDB5}" type="presParOf" srcId="{5971603E-5C39-40F7-967C-9F78BB4A4A24}" destId="{334BE494-CAA0-498F-A3BA-C5FFA2CEEE04}" srcOrd="0" destOrd="0" presId="urn:microsoft.com/office/officeart/2005/8/layout/cycle2"/>
    <dgm:cxn modelId="{6809DB20-0863-4FF2-B3C4-241A83CAD930}" type="presParOf" srcId="{BF532646-5993-4E35-B0A4-93044715EC9D}" destId="{A315D344-1B47-48B7-ABCB-173AEF5C4D1D}" srcOrd="2" destOrd="0" presId="urn:microsoft.com/office/officeart/2005/8/layout/cycle2"/>
    <dgm:cxn modelId="{7EA050FA-0084-4169-AFD4-650A07587E00}" type="presParOf" srcId="{BF532646-5993-4E35-B0A4-93044715EC9D}" destId="{DDBFCFB2-E9F2-44F8-AC93-39D15A647A17}" srcOrd="3" destOrd="0" presId="urn:microsoft.com/office/officeart/2005/8/layout/cycle2"/>
    <dgm:cxn modelId="{2FDF856C-AC43-4D28-8264-A9CD54BAD99A}" type="presParOf" srcId="{DDBFCFB2-E9F2-44F8-AC93-39D15A647A17}" destId="{7796BF90-C77C-4271-858A-CC5D7952F32F}" srcOrd="0" destOrd="0" presId="urn:microsoft.com/office/officeart/2005/8/layout/cycle2"/>
    <dgm:cxn modelId="{BAABCA44-D326-4D03-B9A8-D6E177E106F7}" type="presParOf" srcId="{BF532646-5993-4E35-B0A4-93044715EC9D}" destId="{4944EE10-2801-4056-94F7-6614D4CF8F92}" srcOrd="4" destOrd="0" presId="urn:microsoft.com/office/officeart/2005/8/layout/cycle2"/>
    <dgm:cxn modelId="{FC9D715A-B720-4CA7-8649-BEDD2601BC4C}" type="presParOf" srcId="{BF532646-5993-4E35-B0A4-93044715EC9D}" destId="{CAF39F83-9F85-4BF9-B2FD-24FC3741FEDB}" srcOrd="5" destOrd="0" presId="urn:microsoft.com/office/officeart/2005/8/layout/cycle2"/>
    <dgm:cxn modelId="{622FDC43-991C-42DF-BEE5-1D3AEA12B608}" type="presParOf" srcId="{CAF39F83-9F85-4BF9-B2FD-24FC3741FEDB}" destId="{4E1270EF-9A69-4FA3-AE32-E2ED3F17BAED}" srcOrd="0" destOrd="0" presId="urn:microsoft.com/office/officeart/2005/8/layout/cycle2"/>
    <dgm:cxn modelId="{F822320C-4784-4741-865A-356DAD7664F6}" type="presParOf" srcId="{BF532646-5993-4E35-B0A4-93044715EC9D}" destId="{330DB905-7F86-4D75-BBEF-8F48E17D6C89}" srcOrd="6" destOrd="0" presId="urn:microsoft.com/office/officeart/2005/8/layout/cycle2"/>
    <dgm:cxn modelId="{16DC74D0-5B11-4ADD-AED5-81F8F8041CC4}" type="presParOf" srcId="{BF532646-5993-4E35-B0A4-93044715EC9D}" destId="{C860A504-50C0-4384-A247-88EFB87D4D24}" srcOrd="7" destOrd="0" presId="urn:microsoft.com/office/officeart/2005/8/layout/cycle2"/>
    <dgm:cxn modelId="{5F2CD01C-58CF-4D82-93C3-6D81DEA9C5F2}" type="presParOf" srcId="{C860A504-50C0-4384-A247-88EFB87D4D24}" destId="{3B18A458-DF19-4FCF-8F62-EA37E09DCE71}" srcOrd="0" destOrd="0" presId="urn:microsoft.com/office/officeart/2005/8/layout/cycle2"/>
    <dgm:cxn modelId="{873FE900-5DBF-4280-AA8E-50E9DA41F420}" type="presParOf" srcId="{BF532646-5993-4E35-B0A4-93044715EC9D}" destId="{C9032061-4A71-4341-A963-28124C89256C}" srcOrd="8" destOrd="0" presId="urn:microsoft.com/office/officeart/2005/8/layout/cycle2"/>
    <dgm:cxn modelId="{7E49DB7B-FE2D-4B01-95ED-17F8A6AC135D}" type="presParOf" srcId="{BF532646-5993-4E35-B0A4-93044715EC9D}" destId="{4D4FA9F1-118A-4103-ACC7-ED84C8809C7C}" srcOrd="9" destOrd="0" presId="urn:microsoft.com/office/officeart/2005/8/layout/cycle2"/>
    <dgm:cxn modelId="{8E493591-0D51-42DF-8670-F474267806AE}" type="presParOf" srcId="{4D4FA9F1-118A-4103-ACC7-ED84C8809C7C}" destId="{358261B7-46E5-4CF1-AA4B-59B327E1E85D}" srcOrd="0" destOrd="0" presId="urn:microsoft.com/office/officeart/2005/8/layout/cycle2"/>
    <dgm:cxn modelId="{10F0524A-CC06-4F16-A723-EE6A5805D58A}" type="presParOf" srcId="{BF532646-5993-4E35-B0A4-93044715EC9D}" destId="{6A58D9C8-B99C-4FCA-9819-3D5FF44AB641}" srcOrd="10" destOrd="0" presId="urn:microsoft.com/office/officeart/2005/8/layout/cycle2"/>
    <dgm:cxn modelId="{6A5F18E0-9263-4521-B98A-B12194D5E67A}" type="presParOf" srcId="{BF532646-5993-4E35-B0A4-93044715EC9D}" destId="{6234DD4E-6C50-41A8-B0B1-7D9EEFA8EF65}" srcOrd="11" destOrd="0" presId="urn:microsoft.com/office/officeart/2005/8/layout/cycle2"/>
    <dgm:cxn modelId="{49F123AC-4887-4E92-B5B0-61D9051E01F7}" type="presParOf" srcId="{6234DD4E-6C50-41A8-B0B1-7D9EEFA8EF65}" destId="{50AD8C6E-A7A9-41F7-8EC4-461CBA0BDC2B}" srcOrd="0" destOrd="0" presId="urn:microsoft.com/office/officeart/2005/8/layout/cycle2"/>
    <dgm:cxn modelId="{D5ED15FA-05B5-40CA-BCC4-D025F2BA61EF}" type="presParOf" srcId="{BF532646-5993-4E35-B0A4-93044715EC9D}" destId="{80FF7F71-8A9B-4273-BD6D-D6D7EB1EFE10}" srcOrd="12" destOrd="0" presId="urn:microsoft.com/office/officeart/2005/8/layout/cycle2"/>
    <dgm:cxn modelId="{996D039A-EE05-4D48-B340-1E1DC58B1A79}" type="presParOf" srcId="{BF532646-5993-4E35-B0A4-93044715EC9D}" destId="{4FCDDE15-768A-44EA-81D9-16BE19EFB9C3}" srcOrd="13" destOrd="0" presId="urn:microsoft.com/office/officeart/2005/8/layout/cycle2"/>
    <dgm:cxn modelId="{0D287014-CF90-4FEA-BD20-F11FF69FF9F9}" type="presParOf" srcId="{4FCDDE15-768A-44EA-81D9-16BE19EFB9C3}" destId="{B5DD33AF-917C-4495-9058-9580E03DEB5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51A6C0-665E-467E-AC67-0BDCEBBB57D9}" type="doc">
      <dgm:prSet loTypeId="urn:microsoft.com/office/officeart/2005/8/layout/hList1" loCatId="list" qsTypeId="urn:microsoft.com/office/officeart/2005/8/quickstyle/simple1" qsCatId="simple" csTypeId="urn:microsoft.com/office/officeart/2005/8/colors/accent1_2" csCatId="accent1" phldr="1"/>
      <dgm:spPr/>
      <dgm:t>
        <a:bodyPr/>
        <a:lstStyle/>
        <a:p>
          <a:pPr rtl="1"/>
          <a:endParaRPr lang="ar-SA"/>
        </a:p>
      </dgm:t>
    </dgm:pt>
    <dgm:pt modelId="{D8EB219B-EF58-4DD2-9F8D-1191F4306BA6}">
      <dgm:prSet phldrT="[نص]">
        <dgm:style>
          <a:lnRef idx="0">
            <a:schemeClr val="accent2"/>
          </a:lnRef>
          <a:fillRef idx="3">
            <a:schemeClr val="accent2"/>
          </a:fillRef>
          <a:effectRef idx="3">
            <a:schemeClr val="accent2"/>
          </a:effectRef>
          <a:fontRef idx="minor">
            <a:schemeClr val="lt1"/>
          </a:fontRef>
        </dgm:style>
      </dgm:prSet>
      <dgm:spPr/>
      <dgm:t>
        <a:bodyPr/>
        <a:lstStyle/>
        <a:p>
          <a:pPr rtl="1"/>
          <a:r>
            <a:rPr lang="ar-SA" dirty="0" smtClean="0"/>
            <a:t>الفرص التسويقية للمشروع</a:t>
          </a:r>
          <a:endParaRPr lang="ar-SA" dirty="0"/>
        </a:p>
      </dgm:t>
    </dgm:pt>
    <dgm:pt modelId="{028C7A79-9E11-4947-BCA6-499A71961BE1}" type="parTrans" cxnId="{3DFC849E-0E08-4429-BEAF-ED5955140DD7}">
      <dgm:prSet/>
      <dgm:spPr/>
      <dgm:t>
        <a:bodyPr/>
        <a:lstStyle/>
        <a:p>
          <a:pPr rtl="1"/>
          <a:endParaRPr lang="ar-SA"/>
        </a:p>
      </dgm:t>
    </dgm:pt>
    <dgm:pt modelId="{F34A6398-B9A5-480D-BB25-F175C533FF91}" type="sibTrans" cxnId="{3DFC849E-0E08-4429-BEAF-ED5955140DD7}">
      <dgm:prSet/>
      <dgm:spPr/>
      <dgm:t>
        <a:bodyPr/>
        <a:lstStyle/>
        <a:p>
          <a:pPr rtl="1"/>
          <a:endParaRPr lang="ar-SA"/>
        </a:p>
      </dgm:t>
    </dgm:pt>
    <dgm:pt modelId="{F5A2E840-D6FE-45CD-9EF0-945A0306CB24}">
      <dgm:prSet phldrT="[نص]" custT="1"/>
      <dgm:spPr/>
      <dgm:t>
        <a:bodyPr/>
        <a:lstStyle/>
        <a:p>
          <a:pPr rtl="1"/>
          <a:r>
            <a:rPr lang="ar-SA" sz="1800" b="1" dirty="0" smtClean="0"/>
            <a:t>الطلب المتاح .</a:t>
          </a:r>
          <a:endParaRPr lang="ar-SA" sz="1800" b="1" dirty="0"/>
        </a:p>
      </dgm:t>
    </dgm:pt>
    <dgm:pt modelId="{84FC4047-7CA1-4C95-88D1-026A0CF30109}" type="parTrans" cxnId="{E91A282C-7ECF-48AA-9773-56FA1AFA0C60}">
      <dgm:prSet/>
      <dgm:spPr/>
      <dgm:t>
        <a:bodyPr/>
        <a:lstStyle/>
        <a:p>
          <a:pPr rtl="1"/>
          <a:endParaRPr lang="ar-SA"/>
        </a:p>
      </dgm:t>
    </dgm:pt>
    <dgm:pt modelId="{EA01E426-C679-4AD1-B2E0-80DE4EDFD237}" type="sibTrans" cxnId="{E91A282C-7ECF-48AA-9773-56FA1AFA0C60}">
      <dgm:prSet/>
      <dgm:spPr/>
      <dgm:t>
        <a:bodyPr/>
        <a:lstStyle/>
        <a:p>
          <a:pPr rtl="1"/>
          <a:endParaRPr lang="ar-SA"/>
        </a:p>
      </dgm:t>
    </dgm:pt>
    <dgm:pt modelId="{FF068E94-FDE8-45CE-9C3D-4CEB8FA3D548}">
      <dgm:prSet phldrT="[نص]" custT="1"/>
      <dgm:spPr/>
      <dgm:t>
        <a:bodyPr/>
        <a:lstStyle/>
        <a:p>
          <a:pPr rtl="1"/>
          <a:r>
            <a:rPr lang="ar-SA" sz="1800" b="1" dirty="0" smtClean="0"/>
            <a:t>الطلب الممكن تنميته .</a:t>
          </a:r>
          <a:endParaRPr lang="ar-SA" sz="1800" b="1" dirty="0"/>
        </a:p>
      </dgm:t>
    </dgm:pt>
    <dgm:pt modelId="{0F04B32B-88AE-458F-9A17-40A3DAEF5DB2}" type="parTrans" cxnId="{347EBE6A-C5F0-4F2D-A3CD-4622D0E67714}">
      <dgm:prSet/>
      <dgm:spPr/>
      <dgm:t>
        <a:bodyPr/>
        <a:lstStyle/>
        <a:p>
          <a:pPr rtl="1"/>
          <a:endParaRPr lang="ar-SA"/>
        </a:p>
      </dgm:t>
    </dgm:pt>
    <dgm:pt modelId="{0F6FF6ED-EE3B-4F5D-9AEA-8AE2ADC546BA}" type="sibTrans" cxnId="{347EBE6A-C5F0-4F2D-A3CD-4622D0E67714}">
      <dgm:prSet/>
      <dgm:spPr/>
      <dgm:t>
        <a:bodyPr/>
        <a:lstStyle/>
        <a:p>
          <a:pPr rtl="1"/>
          <a:endParaRPr lang="ar-SA"/>
        </a:p>
      </dgm:t>
    </dgm:pt>
    <dgm:pt modelId="{B945EB92-855A-4A12-BAF8-AFC4B9131D81}">
      <dgm:prSet phldrT="[نص]" custT="1">
        <dgm:style>
          <a:lnRef idx="0">
            <a:schemeClr val="accent2"/>
          </a:lnRef>
          <a:fillRef idx="3">
            <a:schemeClr val="accent2"/>
          </a:fillRef>
          <a:effectRef idx="3">
            <a:schemeClr val="accent2"/>
          </a:effectRef>
          <a:fontRef idx="minor">
            <a:schemeClr val="lt1"/>
          </a:fontRef>
        </dgm:style>
      </dgm:prSet>
      <dgm:spPr/>
      <dgm:t>
        <a:bodyPr/>
        <a:lstStyle/>
        <a:p>
          <a:pPr rtl="1"/>
          <a:r>
            <a:rPr lang="ar-SA" sz="2800" dirty="0" smtClean="0"/>
            <a:t>حجم العرض ومواصفاته </a:t>
          </a:r>
          <a:endParaRPr lang="ar-SA" sz="2800" dirty="0"/>
        </a:p>
      </dgm:t>
    </dgm:pt>
    <dgm:pt modelId="{A24443E1-9FBF-467B-8A37-5DE57C66B04E}" type="parTrans" cxnId="{5EA14219-8ADF-44E0-B50D-A28CE65E62E2}">
      <dgm:prSet/>
      <dgm:spPr/>
      <dgm:t>
        <a:bodyPr/>
        <a:lstStyle/>
        <a:p>
          <a:pPr rtl="1"/>
          <a:endParaRPr lang="ar-SA"/>
        </a:p>
      </dgm:t>
    </dgm:pt>
    <dgm:pt modelId="{D8F1E8CD-94FF-4834-B9EB-9A81A296EDEA}" type="sibTrans" cxnId="{5EA14219-8ADF-44E0-B50D-A28CE65E62E2}">
      <dgm:prSet/>
      <dgm:spPr/>
      <dgm:t>
        <a:bodyPr/>
        <a:lstStyle/>
        <a:p>
          <a:pPr rtl="1"/>
          <a:endParaRPr lang="ar-SA"/>
        </a:p>
      </dgm:t>
    </dgm:pt>
    <dgm:pt modelId="{AA737ED4-1F41-44B8-B769-57082C14C236}">
      <dgm:prSet phldrT="[نص]" custT="1"/>
      <dgm:spPr/>
      <dgm:t>
        <a:bodyPr/>
        <a:lstStyle/>
        <a:p>
          <a:pPr rtl="1"/>
          <a:r>
            <a:rPr lang="ar-SA" sz="1800" b="1" dirty="0" smtClean="0"/>
            <a:t>العرض الحالي والمتوقع .</a:t>
          </a:r>
          <a:endParaRPr lang="ar-SA" sz="1800" b="1" dirty="0"/>
        </a:p>
      </dgm:t>
    </dgm:pt>
    <dgm:pt modelId="{63ECA8CA-DDBB-4F33-B9B1-77AE8DE1C70F}" type="parTrans" cxnId="{61F92A5C-5A9C-47F2-940C-956273C8ADC2}">
      <dgm:prSet/>
      <dgm:spPr/>
      <dgm:t>
        <a:bodyPr/>
        <a:lstStyle/>
        <a:p>
          <a:pPr rtl="1"/>
          <a:endParaRPr lang="ar-SA"/>
        </a:p>
      </dgm:t>
    </dgm:pt>
    <dgm:pt modelId="{1C69C051-5B24-4EE5-B4A5-D04142A25A7A}" type="sibTrans" cxnId="{61F92A5C-5A9C-47F2-940C-956273C8ADC2}">
      <dgm:prSet/>
      <dgm:spPr/>
      <dgm:t>
        <a:bodyPr/>
        <a:lstStyle/>
        <a:p>
          <a:pPr rtl="1"/>
          <a:endParaRPr lang="ar-SA"/>
        </a:p>
      </dgm:t>
    </dgm:pt>
    <dgm:pt modelId="{CF6BAF78-8E6C-49A0-8AC0-CFA8575DDBD2}">
      <dgm:prSet phldrT="[نص]" custT="1"/>
      <dgm:spPr/>
      <dgm:t>
        <a:bodyPr/>
        <a:lstStyle/>
        <a:p>
          <a:pPr rtl="1"/>
          <a:r>
            <a:rPr lang="ar-SA" sz="1800" b="1" dirty="0" smtClean="0"/>
            <a:t>مشروعات تحت التنفيذ.</a:t>
          </a:r>
          <a:endParaRPr lang="ar-SA" sz="1800" b="1" dirty="0"/>
        </a:p>
      </dgm:t>
    </dgm:pt>
    <dgm:pt modelId="{982F5F12-0FE7-4095-9272-B5AFE8483F9C}" type="parTrans" cxnId="{A98AA14F-377F-4EE2-9AFE-1D861E348B38}">
      <dgm:prSet/>
      <dgm:spPr/>
      <dgm:t>
        <a:bodyPr/>
        <a:lstStyle/>
        <a:p>
          <a:pPr rtl="1"/>
          <a:endParaRPr lang="ar-SA"/>
        </a:p>
      </dgm:t>
    </dgm:pt>
    <dgm:pt modelId="{799492E6-C676-4055-8788-5D1172C5CBBA}" type="sibTrans" cxnId="{A98AA14F-377F-4EE2-9AFE-1D861E348B38}">
      <dgm:prSet/>
      <dgm:spPr/>
      <dgm:t>
        <a:bodyPr/>
        <a:lstStyle/>
        <a:p>
          <a:pPr rtl="1"/>
          <a:endParaRPr lang="ar-SA"/>
        </a:p>
      </dgm:t>
    </dgm:pt>
    <dgm:pt modelId="{8C5E4988-828D-4D85-95CA-F3009F6C523B}">
      <dgm:prSet phldrT="[نص]" custT="1">
        <dgm:style>
          <a:lnRef idx="0">
            <a:schemeClr val="accent2"/>
          </a:lnRef>
          <a:fillRef idx="3">
            <a:schemeClr val="accent2"/>
          </a:fillRef>
          <a:effectRef idx="3">
            <a:schemeClr val="accent2"/>
          </a:effectRef>
          <a:fontRef idx="minor">
            <a:schemeClr val="lt1"/>
          </a:fontRef>
        </dgm:style>
      </dgm:prSet>
      <dgm:spPr/>
      <dgm:t>
        <a:bodyPr/>
        <a:lstStyle/>
        <a:p>
          <a:pPr rtl="1"/>
          <a:r>
            <a:rPr lang="ar-SA" sz="2800" dirty="0" smtClean="0"/>
            <a:t>حجم الطلب ومواصفاته </a:t>
          </a:r>
          <a:endParaRPr lang="ar-SA" sz="2800" dirty="0"/>
        </a:p>
      </dgm:t>
    </dgm:pt>
    <dgm:pt modelId="{9129942F-C4B0-4F23-A7B5-CB7543F68F45}" type="parTrans" cxnId="{EE07F75D-8B5F-458C-A5D7-1B10A044FD1D}">
      <dgm:prSet/>
      <dgm:spPr/>
      <dgm:t>
        <a:bodyPr/>
        <a:lstStyle/>
        <a:p>
          <a:pPr rtl="1"/>
          <a:endParaRPr lang="ar-SA"/>
        </a:p>
      </dgm:t>
    </dgm:pt>
    <dgm:pt modelId="{470A0703-A041-42C9-8025-C20C255DB8DD}" type="sibTrans" cxnId="{EE07F75D-8B5F-458C-A5D7-1B10A044FD1D}">
      <dgm:prSet/>
      <dgm:spPr/>
      <dgm:t>
        <a:bodyPr/>
        <a:lstStyle/>
        <a:p>
          <a:pPr rtl="1"/>
          <a:endParaRPr lang="ar-SA"/>
        </a:p>
      </dgm:t>
    </dgm:pt>
    <dgm:pt modelId="{19CF8065-7B14-4B39-BC49-5EE04DD85A8C}">
      <dgm:prSet phldrT="[نص]" custT="1"/>
      <dgm:spPr/>
      <dgm:t>
        <a:bodyPr/>
        <a:lstStyle/>
        <a:p>
          <a:pPr rtl="1"/>
          <a:r>
            <a:rPr lang="ar-SA" sz="1800" b="1" dirty="0" smtClean="0"/>
            <a:t>الطلب المحلي ومواصفاته .</a:t>
          </a:r>
          <a:endParaRPr lang="ar-SA" sz="1800" b="1" dirty="0"/>
        </a:p>
      </dgm:t>
    </dgm:pt>
    <dgm:pt modelId="{FA6CEFA1-A3DD-4E19-8CEE-5B8879A65639}" type="parTrans" cxnId="{7952CC91-FAE7-4FAD-A37E-105C45BA427F}">
      <dgm:prSet/>
      <dgm:spPr/>
      <dgm:t>
        <a:bodyPr/>
        <a:lstStyle/>
        <a:p>
          <a:pPr rtl="1"/>
          <a:endParaRPr lang="ar-SA"/>
        </a:p>
      </dgm:t>
    </dgm:pt>
    <dgm:pt modelId="{90B5E027-F5E3-4405-8E22-4942CF93B323}" type="sibTrans" cxnId="{7952CC91-FAE7-4FAD-A37E-105C45BA427F}">
      <dgm:prSet/>
      <dgm:spPr/>
      <dgm:t>
        <a:bodyPr/>
        <a:lstStyle/>
        <a:p>
          <a:pPr rtl="1"/>
          <a:endParaRPr lang="ar-SA"/>
        </a:p>
      </dgm:t>
    </dgm:pt>
    <dgm:pt modelId="{42F8136B-9003-41A5-B8FD-A16D9B52E3A7}">
      <dgm:prSet phldrT="[نص]" custT="1"/>
      <dgm:spPr/>
      <dgm:t>
        <a:bodyPr/>
        <a:lstStyle/>
        <a:p>
          <a:pPr rtl="1"/>
          <a:r>
            <a:rPr lang="ar-SA" sz="1800" b="1" dirty="0" smtClean="0"/>
            <a:t>الطلب الخارجي ومواصفاته. </a:t>
          </a:r>
          <a:endParaRPr lang="ar-SA" sz="1800" b="1" dirty="0"/>
        </a:p>
      </dgm:t>
    </dgm:pt>
    <dgm:pt modelId="{C1E90145-8009-4349-A125-9EBC9B2B677B}" type="parTrans" cxnId="{5E9B0B38-CA1B-4F0E-B491-22C4EA056929}">
      <dgm:prSet/>
      <dgm:spPr/>
      <dgm:t>
        <a:bodyPr/>
        <a:lstStyle/>
        <a:p>
          <a:pPr rtl="1"/>
          <a:endParaRPr lang="ar-SA"/>
        </a:p>
      </dgm:t>
    </dgm:pt>
    <dgm:pt modelId="{0E525EA8-E9ED-420C-B88A-E105F5B32A77}" type="sibTrans" cxnId="{5E9B0B38-CA1B-4F0E-B491-22C4EA056929}">
      <dgm:prSet/>
      <dgm:spPr/>
      <dgm:t>
        <a:bodyPr/>
        <a:lstStyle/>
        <a:p>
          <a:pPr rtl="1"/>
          <a:endParaRPr lang="ar-SA"/>
        </a:p>
      </dgm:t>
    </dgm:pt>
    <dgm:pt modelId="{088B201D-19E3-470E-A4F7-F69B402EAAD6}">
      <dgm:prSet phldrT="[نص]" custT="1"/>
      <dgm:spPr/>
      <dgm:t>
        <a:bodyPr/>
        <a:lstStyle/>
        <a:p>
          <a:pPr rtl="1"/>
          <a:r>
            <a:rPr lang="ar-SA" sz="1800" b="1" dirty="0" smtClean="0"/>
            <a:t>حصص السوق .</a:t>
          </a:r>
          <a:endParaRPr lang="ar-SA" sz="1800" b="1" dirty="0"/>
        </a:p>
      </dgm:t>
    </dgm:pt>
    <dgm:pt modelId="{7E66274B-442F-4C14-92DB-281293C9B08B}" type="parTrans" cxnId="{C0AABE52-EB76-4382-A606-BF03FC88A3D5}">
      <dgm:prSet/>
      <dgm:spPr/>
      <dgm:t>
        <a:bodyPr/>
        <a:lstStyle/>
        <a:p>
          <a:pPr rtl="1"/>
          <a:endParaRPr lang="ar-SA"/>
        </a:p>
      </dgm:t>
    </dgm:pt>
    <dgm:pt modelId="{F485DF39-357C-4748-839B-84DF0B9E07BA}" type="sibTrans" cxnId="{C0AABE52-EB76-4382-A606-BF03FC88A3D5}">
      <dgm:prSet/>
      <dgm:spPr/>
      <dgm:t>
        <a:bodyPr/>
        <a:lstStyle/>
        <a:p>
          <a:pPr rtl="1"/>
          <a:endParaRPr lang="ar-SA"/>
        </a:p>
      </dgm:t>
    </dgm:pt>
    <dgm:pt modelId="{9ED98F46-689B-412C-A2AE-789AE78FD051}">
      <dgm:prSet phldrT="[نص]" custT="1"/>
      <dgm:spPr/>
      <dgm:t>
        <a:bodyPr/>
        <a:lstStyle/>
        <a:p>
          <a:pPr rtl="1"/>
          <a:r>
            <a:rPr lang="ar-SA" sz="1800" b="1" dirty="0" smtClean="0"/>
            <a:t>الأسواق الرئيسية والثانوية. </a:t>
          </a:r>
          <a:endParaRPr lang="ar-SA" sz="1800" b="1" dirty="0"/>
        </a:p>
      </dgm:t>
    </dgm:pt>
    <dgm:pt modelId="{70BEFB7D-5E21-4FFB-A138-D8C4CE756261}" type="parTrans" cxnId="{DA7F0378-58A7-48AF-827E-4885182C39E3}">
      <dgm:prSet/>
      <dgm:spPr/>
      <dgm:t>
        <a:bodyPr/>
        <a:lstStyle/>
        <a:p>
          <a:pPr rtl="1"/>
          <a:endParaRPr lang="ar-SA"/>
        </a:p>
      </dgm:t>
    </dgm:pt>
    <dgm:pt modelId="{276902E7-D625-447A-822F-7369988EF219}" type="sibTrans" cxnId="{DA7F0378-58A7-48AF-827E-4885182C39E3}">
      <dgm:prSet/>
      <dgm:spPr/>
      <dgm:t>
        <a:bodyPr/>
        <a:lstStyle/>
        <a:p>
          <a:pPr rtl="1"/>
          <a:endParaRPr lang="ar-SA"/>
        </a:p>
      </dgm:t>
    </dgm:pt>
    <dgm:pt modelId="{7032FF3D-4D0C-4B48-84A2-074042F5AD53}">
      <dgm:prSet phldrT="[نص]" custT="1"/>
      <dgm:spPr/>
      <dgm:t>
        <a:bodyPr/>
        <a:lstStyle/>
        <a:p>
          <a:pPr rtl="1"/>
          <a:r>
            <a:rPr lang="ar-SA" sz="1800" b="1" dirty="0" smtClean="0"/>
            <a:t>الوضع التنافسي للمشروع .</a:t>
          </a:r>
          <a:endParaRPr lang="ar-SA" sz="1800" b="1" dirty="0"/>
        </a:p>
      </dgm:t>
    </dgm:pt>
    <dgm:pt modelId="{67743225-7AA2-43CA-85E9-78C4DF1BF17F}" type="parTrans" cxnId="{08E009A4-FAB1-423A-B62F-2D85A0F652AC}">
      <dgm:prSet/>
      <dgm:spPr/>
      <dgm:t>
        <a:bodyPr/>
        <a:lstStyle/>
        <a:p>
          <a:pPr rtl="1"/>
          <a:endParaRPr lang="ar-SA"/>
        </a:p>
      </dgm:t>
    </dgm:pt>
    <dgm:pt modelId="{56F84127-462E-441D-9C58-F3BEE0C4D12F}" type="sibTrans" cxnId="{08E009A4-FAB1-423A-B62F-2D85A0F652AC}">
      <dgm:prSet/>
      <dgm:spPr/>
      <dgm:t>
        <a:bodyPr/>
        <a:lstStyle/>
        <a:p>
          <a:pPr rtl="1"/>
          <a:endParaRPr lang="ar-SA"/>
        </a:p>
      </dgm:t>
    </dgm:pt>
    <dgm:pt modelId="{0D50014C-BAEE-4DE0-BD92-49FCB898D359}">
      <dgm:prSet phldrT="[نص]" custT="1"/>
      <dgm:spPr/>
      <dgm:t>
        <a:bodyPr/>
        <a:lstStyle/>
        <a:p>
          <a:pPr rtl="1"/>
          <a:r>
            <a:rPr lang="ar-SA" sz="1800" b="1" dirty="0" smtClean="0"/>
            <a:t>الطاقات الحالية والمتوقعة .</a:t>
          </a:r>
          <a:endParaRPr lang="ar-SA" sz="1800" b="1" dirty="0"/>
        </a:p>
      </dgm:t>
    </dgm:pt>
    <dgm:pt modelId="{66BFBB45-8D53-4ED6-8B7B-E9621A036B74}" type="parTrans" cxnId="{583F7224-CA58-4EB1-BDF1-DD495C14DDE9}">
      <dgm:prSet/>
      <dgm:spPr/>
      <dgm:t>
        <a:bodyPr/>
        <a:lstStyle/>
        <a:p>
          <a:pPr rtl="1"/>
          <a:endParaRPr lang="ar-SA"/>
        </a:p>
      </dgm:t>
    </dgm:pt>
    <dgm:pt modelId="{FB9F8C82-CDAD-42D0-B62D-C547D4DAF28F}" type="sibTrans" cxnId="{583F7224-CA58-4EB1-BDF1-DD495C14DDE9}">
      <dgm:prSet/>
      <dgm:spPr/>
      <dgm:t>
        <a:bodyPr/>
        <a:lstStyle/>
        <a:p>
          <a:pPr rtl="1"/>
          <a:endParaRPr lang="ar-SA"/>
        </a:p>
      </dgm:t>
    </dgm:pt>
    <dgm:pt modelId="{8242EC25-9029-47B5-9D31-AB2A0E707C73}">
      <dgm:prSet phldrT="[نص]" custT="1"/>
      <dgm:spPr/>
      <dgm:t>
        <a:bodyPr/>
        <a:lstStyle/>
        <a:p>
          <a:pPr rtl="1"/>
          <a:r>
            <a:rPr lang="ar-SA" sz="1800" b="1" dirty="0" smtClean="0"/>
            <a:t>مشروعات جديدة </a:t>
          </a:r>
          <a:endParaRPr lang="ar-SA" sz="1800" b="1" dirty="0"/>
        </a:p>
      </dgm:t>
    </dgm:pt>
    <dgm:pt modelId="{FC70FB27-07DA-4331-A506-96DD00A19504}" type="parTrans" cxnId="{728BF78E-BFB9-4DD8-A943-444E924BCF70}">
      <dgm:prSet/>
      <dgm:spPr/>
      <dgm:t>
        <a:bodyPr/>
        <a:lstStyle/>
        <a:p>
          <a:pPr rtl="1"/>
          <a:endParaRPr lang="ar-SA"/>
        </a:p>
      </dgm:t>
    </dgm:pt>
    <dgm:pt modelId="{F70D02F3-B7B7-49AF-8220-9348A87BC40B}" type="sibTrans" cxnId="{728BF78E-BFB9-4DD8-A943-444E924BCF70}">
      <dgm:prSet/>
      <dgm:spPr/>
      <dgm:t>
        <a:bodyPr/>
        <a:lstStyle/>
        <a:p>
          <a:pPr rtl="1"/>
          <a:endParaRPr lang="ar-SA"/>
        </a:p>
      </dgm:t>
    </dgm:pt>
    <dgm:pt modelId="{2679EA02-5E31-4F4F-8D83-69368ABB937F}">
      <dgm:prSet phldrT="[نص]" custT="1"/>
      <dgm:spPr/>
      <dgm:t>
        <a:bodyPr/>
        <a:lstStyle/>
        <a:p>
          <a:pPr rtl="1"/>
          <a:r>
            <a:rPr lang="ar-SA" sz="1800" b="1" dirty="0" smtClean="0"/>
            <a:t>المزايا التنافسية للمشروع .</a:t>
          </a:r>
          <a:endParaRPr lang="ar-SA" sz="1800" b="1" dirty="0"/>
        </a:p>
      </dgm:t>
    </dgm:pt>
    <dgm:pt modelId="{63133A17-8589-4068-9ED1-AD12B265425C}" type="parTrans" cxnId="{213941F3-7B68-4129-93DA-6D7821921EDB}">
      <dgm:prSet/>
      <dgm:spPr/>
      <dgm:t>
        <a:bodyPr/>
        <a:lstStyle/>
        <a:p>
          <a:pPr rtl="1"/>
          <a:endParaRPr lang="ar-SA"/>
        </a:p>
      </dgm:t>
    </dgm:pt>
    <dgm:pt modelId="{C2B4A930-BA49-4C0D-9D64-78AA3715A3E2}" type="sibTrans" cxnId="{213941F3-7B68-4129-93DA-6D7821921EDB}">
      <dgm:prSet/>
      <dgm:spPr/>
      <dgm:t>
        <a:bodyPr/>
        <a:lstStyle/>
        <a:p>
          <a:pPr rtl="1"/>
          <a:endParaRPr lang="ar-SA"/>
        </a:p>
      </dgm:t>
    </dgm:pt>
    <dgm:pt modelId="{A81861E8-1596-4A55-931D-4EA81FF9027F}">
      <dgm:prSet phldrT="[نص]" custT="1"/>
      <dgm:spPr/>
      <dgm:t>
        <a:bodyPr/>
        <a:lstStyle/>
        <a:p>
          <a:pPr rtl="1"/>
          <a:r>
            <a:rPr lang="ar-SA" sz="1800" b="1" dirty="0" smtClean="0"/>
            <a:t>المبيعات المرتقبة .</a:t>
          </a:r>
          <a:endParaRPr lang="ar-SA" sz="1800" b="1" dirty="0"/>
        </a:p>
      </dgm:t>
    </dgm:pt>
    <dgm:pt modelId="{0103AB19-B41E-4EFD-B623-18698FFDCDCF}" type="parTrans" cxnId="{798F92D6-03E0-4E1C-B0D7-FEC2A7B268ED}">
      <dgm:prSet/>
      <dgm:spPr/>
      <dgm:t>
        <a:bodyPr/>
        <a:lstStyle/>
        <a:p>
          <a:pPr rtl="1"/>
          <a:endParaRPr lang="ar-SA"/>
        </a:p>
      </dgm:t>
    </dgm:pt>
    <dgm:pt modelId="{B6562CF1-3E30-4D7D-8E6B-423A745BDAD9}" type="sibTrans" cxnId="{798F92D6-03E0-4E1C-B0D7-FEC2A7B268ED}">
      <dgm:prSet/>
      <dgm:spPr/>
      <dgm:t>
        <a:bodyPr/>
        <a:lstStyle/>
        <a:p>
          <a:pPr rtl="1"/>
          <a:endParaRPr lang="ar-SA"/>
        </a:p>
      </dgm:t>
    </dgm:pt>
    <dgm:pt modelId="{024088CF-FCA7-4FE0-83AE-A1A13F1146FF}" type="pres">
      <dgm:prSet presAssocID="{8551A6C0-665E-467E-AC67-0BDCEBBB57D9}" presName="Name0" presStyleCnt="0">
        <dgm:presLayoutVars>
          <dgm:dir/>
          <dgm:animLvl val="lvl"/>
          <dgm:resizeHandles val="exact"/>
        </dgm:presLayoutVars>
      </dgm:prSet>
      <dgm:spPr/>
      <dgm:t>
        <a:bodyPr/>
        <a:lstStyle/>
        <a:p>
          <a:endParaRPr lang="en-US"/>
        </a:p>
      </dgm:t>
    </dgm:pt>
    <dgm:pt modelId="{A16B6203-7A72-4BC6-BEE1-79EEB38C9FCD}" type="pres">
      <dgm:prSet presAssocID="{D8EB219B-EF58-4DD2-9F8D-1191F4306BA6}" presName="composite" presStyleCnt="0"/>
      <dgm:spPr/>
    </dgm:pt>
    <dgm:pt modelId="{51425E72-9A4A-4EDE-A224-723EE06994F2}" type="pres">
      <dgm:prSet presAssocID="{D8EB219B-EF58-4DD2-9F8D-1191F4306BA6}" presName="parTx" presStyleLbl="alignNode1" presStyleIdx="0" presStyleCnt="3" custLinFactNeighborX="9265" custLinFactNeighborY="-96685">
        <dgm:presLayoutVars>
          <dgm:chMax val="0"/>
          <dgm:chPref val="0"/>
          <dgm:bulletEnabled val="1"/>
        </dgm:presLayoutVars>
      </dgm:prSet>
      <dgm:spPr/>
      <dgm:t>
        <a:bodyPr/>
        <a:lstStyle/>
        <a:p>
          <a:pPr rtl="1"/>
          <a:endParaRPr lang="ar-SA"/>
        </a:p>
      </dgm:t>
    </dgm:pt>
    <dgm:pt modelId="{20AA2347-C521-4220-9119-229232136F75}" type="pres">
      <dgm:prSet presAssocID="{D8EB219B-EF58-4DD2-9F8D-1191F4306BA6}" presName="desTx" presStyleLbl="alignAccFollowNode1" presStyleIdx="0" presStyleCnt="3" custLinFactNeighborX="6096" custLinFactNeighborY="-33593">
        <dgm:presLayoutVars>
          <dgm:bulletEnabled val="1"/>
        </dgm:presLayoutVars>
      </dgm:prSet>
      <dgm:spPr/>
      <dgm:t>
        <a:bodyPr/>
        <a:lstStyle/>
        <a:p>
          <a:endParaRPr lang="en-US"/>
        </a:p>
      </dgm:t>
    </dgm:pt>
    <dgm:pt modelId="{95E1FD4B-417D-47AC-BA2B-E4E33FADE327}" type="pres">
      <dgm:prSet presAssocID="{F34A6398-B9A5-480D-BB25-F175C533FF91}" presName="space" presStyleCnt="0"/>
      <dgm:spPr/>
    </dgm:pt>
    <dgm:pt modelId="{36CF8C4B-EA03-4666-BA51-D53DA56B0050}" type="pres">
      <dgm:prSet presAssocID="{B945EB92-855A-4A12-BAF8-AFC4B9131D81}" presName="composite" presStyleCnt="0"/>
      <dgm:spPr/>
    </dgm:pt>
    <dgm:pt modelId="{E6A46FD9-2596-4D97-9E8B-413714971907}" type="pres">
      <dgm:prSet presAssocID="{B945EB92-855A-4A12-BAF8-AFC4B9131D81}" presName="parTx" presStyleLbl="alignNode1" presStyleIdx="1" presStyleCnt="3" custScaleX="104774" custLinFactNeighborX="2992" custLinFactNeighborY="-96685">
        <dgm:presLayoutVars>
          <dgm:chMax val="0"/>
          <dgm:chPref val="0"/>
          <dgm:bulletEnabled val="1"/>
        </dgm:presLayoutVars>
      </dgm:prSet>
      <dgm:spPr/>
      <dgm:t>
        <a:bodyPr/>
        <a:lstStyle/>
        <a:p>
          <a:endParaRPr lang="en-US"/>
        </a:p>
      </dgm:t>
    </dgm:pt>
    <dgm:pt modelId="{EACD3997-07B4-4EBC-A6C2-DC9DCC816985}" type="pres">
      <dgm:prSet presAssocID="{B945EB92-855A-4A12-BAF8-AFC4B9131D81}" presName="desTx" presStyleLbl="alignAccFollowNode1" presStyleIdx="1" presStyleCnt="3" custLinFactNeighborX="1079" custLinFactNeighborY="-33519">
        <dgm:presLayoutVars>
          <dgm:bulletEnabled val="1"/>
        </dgm:presLayoutVars>
      </dgm:prSet>
      <dgm:spPr/>
      <dgm:t>
        <a:bodyPr/>
        <a:lstStyle/>
        <a:p>
          <a:pPr rtl="1"/>
          <a:endParaRPr lang="ar-SA"/>
        </a:p>
      </dgm:t>
    </dgm:pt>
    <dgm:pt modelId="{DEC3BB80-8296-439C-89ED-25B7E99645BB}" type="pres">
      <dgm:prSet presAssocID="{D8F1E8CD-94FF-4834-B9EB-9A81A296EDEA}" presName="space" presStyleCnt="0"/>
      <dgm:spPr/>
    </dgm:pt>
    <dgm:pt modelId="{48161683-A8DC-4545-9535-1A9C31F063CF}" type="pres">
      <dgm:prSet presAssocID="{8C5E4988-828D-4D85-95CA-F3009F6C523B}" presName="composite" presStyleCnt="0"/>
      <dgm:spPr/>
    </dgm:pt>
    <dgm:pt modelId="{11D9B28F-33AF-4E49-84FC-65AE0DF59A54}" type="pres">
      <dgm:prSet presAssocID="{8C5E4988-828D-4D85-95CA-F3009F6C523B}" presName="parTx" presStyleLbl="alignNode1" presStyleIdx="2" presStyleCnt="3" custScaleX="104751" custLinFactNeighborX="-5820" custLinFactNeighborY="-94306">
        <dgm:presLayoutVars>
          <dgm:chMax val="0"/>
          <dgm:chPref val="0"/>
          <dgm:bulletEnabled val="1"/>
        </dgm:presLayoutVars>
      </dgm:prSet>
      <dgm:spPr/>
      <dgm:t>
        <a:bodyPr/>
        <a:lstStyle/>
        <a:p>
          <a:endParaRPr lang="en-US"/>
        </a:p>
      </dgm:t>
    </dgm:pt>
    <dgm:pt modelId="{48FE0F30-D519-441D-BE86-AB524744C499}" type="pres">
      <dgm:prSet presAssocID="{8C5E4988-828D-4D85-95CA-F3009F6C523B}" presName="desTx" presStyleLbl="alignAccFollowNode1" presStyleIdx="2" presStyleCnt="3" custScaleX="103349" custScaleY="103546" custLinFactNeighborX="-7353" custLinFactNeighborY="-30323">
        <dgm:presLayoutVars>
          <dgm:bulletEnabled val="1"/>
        </dgm:presLayoutVars>
      </dgm:prSet>
      <dgm:spPr/>
      <dgm:t>
        <a:bodyPr/>
        <a:lstStyle/>
        <a:p>
          <a:pPr rtl="1"/>
          <a:endParaRPr lang="ar-SA"/>
        </a:p>
      </dgm:t>
    </dgm:pt>
  </dgm:ptLst>
  <dgm:cxnLst>
    <dgm:cxn modelId="{60591ADA-831D-4DCD-A919-B559F4CD1ED2}" type="presOf" srcId="{D8EB219B-EF58-4DD2-9F8D-1191F4306BA6}" destId="{51425E72-9A4A-4EDE-A224-723EE06994F2}" srcOrd="0" destOrd="0" presId="urn:microsoft.com/office/officeart/2005/8/layout/hList1"/>
    <dgm:cxn modelId="{583F7224-CA58-4EB1-BDF1-DD495C14DDE9}" srcId="{B945EB92-855A-4A12-BAF8-AFC4B9131D81}" destId="{0D50014C-BAEE-4DE0-BD92-49FCB898D359}" srcOrd="1" destOrd="0" parTransId="{66BFBB45-8D53-4ED6-8B7B-E9621A036B74}" sibTransId="{FB9F8C82-CDAD-42D0-B62D-C547D4DAF28F}"/>
    <dgm:cxn modelId="{952978D3-FF8D-40A7-BDC2-8E5F4939B8F5}" type="presOf" srcId="{42F8136B-9003-41A5-B8FD-A16D9B52E3A7}" destId="{48FE0F30-D519-441D-BE86-AB524744C499}" srcOrd="0" destOrd="1" presId="urn:microsoft.com/office/officeart/2005/8/layout/hList1"/>
    <dgm:cxn modelId="{213941F3-7B68-4129-93DA-6D7821921EDB}" srcId="{D8EB219B-EF58-4DD2-9F8D-1191F4306BA6}" destId="{2679EA02-5E31-4F4F-8D83-69368ABB937F}" srcOrd="2" destOrd="0" parTransId="{63133A17-8589-4068-9ED1-AD12B265425C}" sibTransId="{C2B4A930-BA49-4C0D-9D64-78AA3715A3E2}"/>
    <dgm:cxn modelId="{8EEF5C62-5817-4164-AB4C-E2165EFA79C9}" type="presOf" srcId="{2679EA02-5E31-4F4F-8D83-69368ABB937F}" destId="{20AA2347-C521-4220-9119-229232136F75}" srcOrd="0" destOrd="2" presId="urn:microsoft.com/office/officeart/2005/8/layout/hList1"/>
    <dgm:cxn modelId="{C0AABE52-EB76-4382-A606-BF03FC88A3D5}" srcId="{8C5E4988-828D-4D85-95CA-F3009F6C523B}" destId="{088B201D-19E3-470E-A4F7-F69B402EAAD6}" srcOrd="2" destOrd="0" parTransId="{7E66274B-442F-4C14-92DB-281293C9B08B}" sibTransId="{F485DF39-357C-4748-839B-84DF0B9E07BA}"/>
    <dgm:cxn modelId="{E91A282C-7ECF-48AA-9773-56FA1AFA0C60}" srcId="{D8EB219B-EF58-4DD2-9F8D-1191F4306BA6}" destId="{F5A2E840-D6FE-45CD-9EF0-945A0306CB24}" srcOrd="0" destOrd="0" parTransId="{84FC4047-7CA1-4C95-88D1-026A0CF30109}" sibTransId="{EA01E426-C679-4AD1-B2E0-80DE4EDFD237}"/>
    <dgm:cxn modelId="{798F92D6-03E0-4E1C-B0D7-FEC2A7B268ED}" srcId="{D8EB219B-EF58-4DD2-9F8D-1191F4306BA6}" destId="{A81861E8-1596-4A55-931D-4EA81FF9027F}" srcOrd="3" destOrd="0" parTransId="{0103AB19-B41E-4EFD-B623-18698FFDCDCF}" sibTransId="{B6562CF1-3E30-4D7D-8E6B-423A745BDAD9}"/>
    <dgm:cxn modelId="{347EBE6A-C5F0-4F2D-A3CD-4622D0E67714}" srcId="{D8EB219B-EF58-4DD2-9F8D-1191F4306BA6}" destId="{FF068E94-FDE8-45CE-9C3D-4CEB8FA3D548}" srcOrd="1" destOrd="0" parTransId="{0F04B32B-88AE-458F-9A17-40A3DAEF5DB2}" sibTransId="{0F6FF6ED-EE3B-4F5D-9AEA-8AE2ADC546BA}"/>
    <dgm:cxn modelId="{1A55209E-9CC4-4857-9D4E-73B6547843E8}" type="presOf" srcId="{8242EC25-9029-47B5-9D31-AB2A0E707C73}" destId="{EACD3997-07B4-4EBC-A6C2-DC9DCC816985}" srcOrd="0" destOrd="2" presId="urn:microsoft.com/office/officeart/2005/8/layout/hList1"/>
    <dgm:cxn modelId="{61F92A5C-5A9C-47F2-940C-956273C8ADC2}" srcId="{B945EB92-855A-4A12-BAF8-AFC4B9131D81}" destId="{AA737ED4-1F41-44B8-B769-57082C14C236}" srcOrd="0" destOrd="0" parTransId="{63ECA8CA-DDBB-4F33-B9B1-77AE8DE1C70F}" sibTransId="{1C69C051-5B24-4EE5-B4A5-D04142A25A7A}"/>
    <dgm:cxn modelId="{A98AA14F-377F-4EE2-9AFE-1D861E348B38}" srcId="{B945EB92-855A-4A12-BAF8-AFC4B9131D81}" destId="{CF6BAF78-8E6C-49A0-8AC0-CFA8575DDBD2}" srcOrd="3" destOrd="0" parTransId="{982F5F12-0FE7-4095-9272-B5AFE8483F9C}" sibTransId="{799492E6-C676-4055-8788-5D1172C5CBBA}"/>
    <dgm:cxn modelId="{8FADF7C9-01B2-472A-9E0F-41B4675F9809}" type="presOf" srcId="{CF6BAF78-8E6C-49A0-8AC0-CFA8575DDBD2}" destId="{EACD3997-07B4-4EBC-A6C2-DC9DCC816985}" srcOrd="0" destOrd="3" presId="urn:microsoft.com/office/officeart/2005/8/layout/hList1"/>
    <dgm:cxn modelId="{728BF78E-BFB9-4DD8-A943-444E924BCF70}" srcId="{B945EB92-855A-4A12-BAF8-AFC4B9131D81}" destId="{8242EC25-9029-47B5-9D31-AB2A0E707C73}" srcOrd="2" destOrd="0" parTransId="{FC70FB27-07DA-4331-A506-96DD00A19504}" sibTransId="{F70D02F3-B7B7-49AF-8220-9348A87BC40B}"/>
    <dgm:cxn modelId="{EE07F75D-8B5F-458C-A5D7-1B10A044FD1D}" srcId="{8551A6C0-665E-467E-AC67-0BDCEBBB57D9}" destId="{8C5E4988-828D-4D85-95CA-F3009F6C523B}" srcOrd="2" destOrd="0" parTransId="{9129942F-C4B0-4F23-A7B5-CB7543F68F45}" sibTransId="{470A0703-A041-42C9-8025-C20C255DB8DD}"/>
    <dgm:cxn modelId="{3DFC849E-0E08-4429-BEAF-ED5955140DD7}" srcId="{8551A6C0-665E-467E-AC67-0BDCEBBB57D9}" destId="{D8EB219B-EF58-4DD2-9F8D-1191F4306BA6}" srcOrd="0" destOrd="0" parTransId="{028C7A79-9E11-4947-BCA6-499A71961BE1}" sibTransId="{F34A6398-B9A5-480D-BB25-F175C533FF91}"/>
    <dgm:cxn modelId="{79F0A2BC-B683-47D1-A4E2-ABD92A27B3EC}" type="presOf" srcId="{8C5E4988-828D-4D85-95CA-F3009F6C523B}" destId="{11D9B28F-33AF-4E49-84FC-65AE0DF59A54}" srcOrd="0" destOrd="0" presId="urn:microsoft.com/office/officeart/2005/8/layout/hList1"/>
    <dgm:cxn modelId="{EE612657-C308-45A1-A4B1-004AA6500121}" type="presOf" srcId="{B945EB92-855A-4A12-BAF8-AFC4B9131D81}" destId="{E6A46FD9-2596-4D97-9E8B-413714971907}" srcOrd="0" destOrd="0" presId="urn:microsoft.com/office/officeart/2005/8/layout/hList1"/>
    <dgm:cxn modelId="{08E009A4-FAB1-423A-B62F-2D85A0F652AC}" srcId="{8C5E4988-828D-4D85-95CA-F3009F6C523B}" destId="{7032FF3D-4D0C-4B48-84A2-074042F5AD53}" srcOrd="4" destOrd="0" parTransId="{67743225-7AA2-43CA-85E9-78C4DF1BF17F}" sibTransId="{56F84127-462E-441D-9C58-F3BEE0C4D12F}"/>
    <dgm:cxn modelId="{9E9354BA-A489-4598-881F-8FBB639A277C}" type="presOf" srcId="{FF068E94-FDE8-45CE-9C3D-4CEB8FA3D548}" destId="{20AA2347-C521-4220-9119-229232136F75}" srcOrd="0" destOrd="1" presId="urn:microsoft.com/office/officeart/2005/8/layout/hList1"/>
    <dgm:cxn modelId="{5E9B0B38-CA1B-4F0E-B491-22C4EA056929}" srcId="{8C5E4988-828D-4D85-95CA-F3009F6C523B}" destId="{42F8136B-9003-41A5-B8FD-A16D9B52E3A7}" srcOrd="1" destOrd="0" parTransId="{C1E90145-8009-4349-A125-9EBC9B2B677B}" sibTransId="{0E525EA8-E9ED-420C-B88A-E105F5B32A77}"/>
    <dgm:cxn modelId="{DBA73460-4442-44FC-AB59-AE084725E921}" type="presOf" srcId="{088B201D-19E3-470E-A4F7-F69B402EAAD6}" destId="{48FE0F30-D519-441D-BE86-AB524744C499}" srcOrd="0" destOrd="2" presId="urn:microsoft.com/office/officeart/2005/8/layout/hList1"/>
    <dgm:cxn modelId="{7F823995-B6A3-4053-8D8F-014F59A27972}" type="presOf" srcId="{19CF8065-7B14-4B39-BC49-5EE04DD85A8C}" destId="{48FE0F30-D519-441D-BE86-AB524744C499}" srcOrd="0" destOrd="0" presId="urn:microsoft.com/office/officeart/2005/8/layout/hList1"/>
    <dgm:cxn modelId="{7952CC91-FAE7-4FAD-A37E-105C45BA427F}" srcId="{8C5E4988-828D-4D85-95CA-F3009F6C523B}" destId="{19CF8065-7B14-4B39-BC49-5EE04DD85A8C}" srcOrd="0" destOrd="0" parTransId="{FA6CEFA1-A3DD-4E19-8CEE-5B8879A65639}" sibTransId="{90B5E027-F5E3-4405-8E22-4942CF93B323}"/>
    <dgm:cxn modelId="{5EA14219-8ADF-44E0-B50D-A28CE65E62E2}" srcId="{8551A6C0-665E-467E-AC67-0BDCEBBB57D9}" destId="{B945EB92-855A-4A12-BAF8-AFC4B9131D81}" srcOrd="1" destOrd="0" parTransId="{A24443E1-9FBF-467B-8A37-5DE57C66B04E}" sibTransId="{D8F1E8CD-94FF-4834-B9EB-9A81A296EDEA}"/>
    <dgm:cxn modelId="{B3E88BC2-9156-4CC7-B733-24B22D5C36D4}" type="presOf" srcId="{7032FF3D-4D0C-4B48-84A2-074042F5AD53}" destId="{48FE0F30-D519-441D-BE86-AB524744C499}" srcOrd="0" destOrd="4" presId="urn:microsoft.com/office/officeart/2005/8/layout/hList1"/>
    <dgm:cxn modelId="{49CDC17D-1F71-4B40-AB0A-166E2486ABA5}" type="presOf" srcId="{0D50014C-BAEE-4DE0-BD92-49FCB898D359}" destId="{EACD3997-07B4-4EBC-A6C2-DC9DCC816985}" srcOrd="0" destOrd="1" presId="urn:microsoft.com/office/officeart/2005/8/layout/hList1"/>
    <dgm:cxn modelId="{38CFA260-2CD6-41CB-A05F-721B61A5223B}" type="presOf" srcId="{F5A2E840-D6FE-45CD-9EF0-945A0306CB24}" destId="{20AA2347-C521-4220-9119-229232136F75}" srcOrd="0" destOrd="0" presId="urn:microsoft.com/office/officeart/2005/8/layout/hList1"/>
    <dgm:cxn modelId="{DA7F0378-58A7-48AF-827E-4885182C39E3}" srcId="{8C5E4988-828D-4D85-95CA-F3009F6C523B}" destId="{9ED98F46-689B-412C-A2AE-789AE78FD051}" srcOrd="3" destOrd="0" parTransId="{70BEFB7D-5E21-4FFB-A138-D8C4CE756261}" sibTransId="{276902E7-D625-447A-822F-7369988EF219}"/>
    <dgm:cxn modelId="{C9FB96A4-576A-4956-8AE1-D820B80A0FBE}" type="presOf" srcId="{A81861E8-1596-4A55-931D-4EA81FF9027F}" destId="{20AA2347-C521-4220-9119-229232136F75}" srcOrd="0" destOrd="3" presId="urn:microsoft.com/office/officeart/2005/8/layout/hList1"/>
    <dgm:cxn modelId="{82729152-C335-4F96-86DB-20C1DB3576A7}" type="presOf" srcId="{8551A6C0-665E-467E-AC67-0BDCEBBB57D9}" destId="{024088CF-FCA7-4FE0-83AE-A1A13F1146FF}" srcOrd="0" destOrd="0" presId="urn:microsoft.com/office/officeart/2005/8/layout/hList1"/>
    <dgm:cxn modelId="{ABDF9EE2-F49A-4DBC-BB6C-12026297092D}" type="presOf" srcId="{AA737ED4-1F41-44B8-B769-57082C14C236}" destId="{EACD3997-07B4-4EBC-A6C2-DC9DCC816985}" srcOrd="0" destOrd="0" presId="urn:microsoft.com/office/officeart/2005/8/layout/hList1"/>
    <dgm:cxn modelId="{47E6CD08-A2F1-4E61-949C-171088C23C6B}" type="presOf" srcId="{9ED98F46-689B-412C-A2AE-789AE78FD051}" destId="{48FE0F30-D519-441D-BE86-AB524744C499}" srcOrd="0" destOrd="3" presId="urn:microsoft.com/office/officeart/2005/8/layout/hList1"/>
    <dgm:cxn modelId="{55A7D2C9-126E-4622-BB12-DD65137605A8}" type="presParOf" srcId="{024088CF-FCA7-4FE0-83AE-A1A13F1146FF}" destId="{A16B6203-7A72-4BC6-BEE1-79EEB38C9FCD}" srcOrd="0" destOrd="0" presId="urn:microsoft.com/office/officeart/2005/8/layout/hList1"/>
    <dgm:cxn modelId="{5DA88514-D13A-427B-B4B7-9216F2FA1684}" type="presParOf" srcId="{A16B6203-7A72-4BC6-BEE1-79EEB38C9FCD}" destId="{51425E72-9A4A-4EDE-A224-723EE06994F2}" srcOrd="0" destOrd="0" presId="urn:microsoft.com/office/officeart/2005/8/layout/hList1"/>
    <dgm:cxn modelId="{832D61BE-67E2-4210-8178-50D014A01C17}" type="presParOf" srcId="{A16B6203-7A72-4BC6-BEE1-79EEB38C9FCD}" destId="{20AA2347-C521-4220-9119-229232136F75}" srcOrd="1" destOrd="0" presId="urn:microsoft.com/office/officeart/2005/8/layout/hList1"/>
    <dgm:cxn modelId="{C5012F6A-B753-4E86-BDC0-37FFB3183EB9}" type="presParOf" srcId="{024088CF-FCA7-4FE0-83AE-A1A13F1146FF}" destId="{95E1FD4B-417D-47AC-BA2B-E4E33FADE327}" srcOrd="1" destOrd="0" presId="urn:microsoft.com/office/officeart/2005/8/layout/hList1"/>
    <dgm:cxn modelId="{8976DD8B-5A08-4748-B591-C18750230504}" type="presParOf" srcId="{024088CF-FCA7-4FE0-83AE-A1A13F1146FF}" destId="{36CF8C4B-EA03-4666-BA51-D53DA56B0050}" srcOrd="2" destOrd="0" presId="urn:microsoft.com/office/officeart/2005/8/layout/hList1"/>
    <dgm:cxn modelId="{69FECFCD-F988-443A-BA65-F1CAF197DA1B}" type="presParOf" srcId="{36CF8C4B-EA03-4666-BA51-D53DA56B0050}" destId="{E6A46FD9-2596-4D97-9E8B-413714971907}" srcOrd="0" destOrd="0" presId="urn:microsoft.com/office/officeart/2005/8/layout/hList1"/>
    <dgm:cxn modelId="{F4B0ECC1-4061-408E-B979-46410B245FC1}" type="presParOf" srcId="{36CF8C4B-EA03-4666-BA51-D53DA56B0050}" destId="{EACD3997-07B4-4EBC-A6C2-DC9DCC816985}" srcOrd="1" destOrd="0" presId="urn:microsoft.com/office/officeart/2005/8/layout/hList1"/>
    <dgm:cxn modelId="{8268ADA8-5450-4A31-BE36-801DCBCECE44}" type="presParOf" srcId="{024088CF-FCA7-4FE0-83AE-A1A13F1146FF}" destId="{DEC3BB80-8296-439C-89ED-25B7E99645BB}" srcOrd="3" destOrd="0" presId="urn:microsoft.com/office/officeart/2005/8/layout/hList1"/>
    <dgm:cxn modelId="{6BE849B2-D9AE-492F-A070-3BB8257FE05A}" type="presParOf" srcId="{024088CF-FCA7-4FE0-83AE-A1A13F1146FF}" destId="{48161683-A8DC-4545-9535-1A9C31F063CF}" srcOrd="4" destOrd="0" presId="urn:microsoft.com/office/officeart/2005/8/layout/hList1"/>
    <dgm:cxn modelId="{AC425872-9C96-432F-BC36-4FC14A6F77F9}" type="presParOf" srcId="{48161683-A8DC-4545-9535-1A9C31F063CF}" destId="{11D9B28F-33AF-4E49-84FC-65AE0DF59A54}" srcOrd="0" destOrd="0" presId="urn:microsoft.com/office/officeart/2005/8/layout/hList1"/>
    <dgm:cxn modelId="{BDF6DF5D-B0CE-4159-994B-2084DB7A1378}" type="presParOf" srcId="{48161683-A8DC-4545-9535-1A9C31F063CF}" destId="{48FE0F30-D519-441D-BE86-AB524744C49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7E0F47-AE04-4C66-9431-2C1B6ED590AF}" type="doc">
      <dgm:prSet loTypeId="urn:microsoft.com/office/officeart/2005/8/layout/cycle4#1" loCatId="cycle" qsTypeId="urn:microsoft.com/office/officeart/2005/8/quickstyle/simple1" qsCatId="simple" csTypeId="urn:microsoft.com/office/officeart/2005/8/colors/accent1_2" csCatId="accent1" phldr="1"/>
      <dgm:spPr/>
      <dgm:t>
        <a:bodyPr/>
        <a:lstStyle/>
        <a:p>
          <a:pPr rtl="1"/>
          <a:endParaRPr lang="ar-SA"/>
        </a:p>
      </dgm:t>
    </dgm:pt>
    <dgm:pt modelId="{C990239E-6D7A-4B9B-BB76-782BC0F11282}">
      <dgm:prSet phldrT="[نص]" custT="1"/>
      <dgm:spPr/>
      <dgm:t>
        <a:bodyPr/>
        <a:lstStyle/>
        <a:p>
          <a:pPr rtl="1"/>
          <a:r>
            <a:rPr lang="ar-SA" sz="1400" b="1" dirty="0" smtClean="0">
              <a:solidFill>
                <a:schemeClr val="tx1"/>
              </a:solidFill>
            </a:rPr>
            <a:t>السن – الجنس</a:t>
          </a:r>
        </a:p>
        <a:p>
          <a:pPr rtl="1"/>
          <a:r>
            <a:rPr lang="ar-SA" sz="1400" b="1" dirty="0" smtClean="0">
              <a:solidFill>
                <a:schemeClr val="tx1"/>
              </a:solidFill>
            </a:rPr>
            <a:t>الجنسية – الدخل </a:t>
          </a:r>
        </a:p>
        <a:p>
          <a:pPr rtl="1"/>
          <a:r>
            <a:rPr lang="ar-SA" sz="1400" b="1" dirty="0" smtClean="0">
              <a:solidFill>
                <a:schemeClr val="tx1"/>
              </a:solidFill>
            </a:rPr>
            <a:t>حجم الأسرة </a:t>
          </a:r>
        </a:p>
        <a:p>
          <a:pPr rtl="1"/>
          <a:r>
            <a:rPr lang="ar-SA" sz="1400" b="1" dirty="0" smtClean="0">
              <a:solidFill>
                <a:schemeClr val="tx1"/>
              </a:solidFill>
            </a:rPr>
            <a:t>الديانة – </a:t>
          </a:r>
        </a:p>
        <a:p>
          <a:pPr rtl="1"/>
          <a:r>
            <a:rPr lang="ar-SA" sz="1400" b="1" dirty="0" smtClean="0">
              <a:solidFill>
                <a:schemeClr val="tx1"/>
              </a:solidFill>
            </a:rPr>
            <a:t>الطبقة الاجتماعية </a:t>
          </a:r>
          <a:endParaRPr lang="ar-SA" sz="1400" b="1" dirty="0">
            <a:solidFill>
              <a:schemeClr val="tx1"/>
            </a:solidFill>
          </a:endParaRPr>
        </a:p>
      </dgm:t>
    </dgm:pt>
    <dgm:pt modelId="{2F4B08A1-561D-4816-B22C-0D17F5A78791}" type="parTrans" cxnId="{F2CD90D2-9596-4A16-9703-0AF8B6F810A1}">
      <dgm:prSet/>
      <dgm:spPr/>
      <dgm:t>
        <a:bodyPr/>
        <a:lstStyle/>
        <a:p>
          <a:pPr rtl="1"/>
          <a:endParaRPr lang="ar-SA"/>
        </a:p>
      </dgm:t>
    </dgm:pt>
    <dgm:pt modelId="{4DC75989-73E6-497D-815B-7AEB89023D64}" type="sibTrans" cxnId="{F2CD90D2-9596-4A16-9703-0AF8B6F810A1}">
      <dgm:prSet/>
      <dgm:spPr/>
      <dgm:t>
        <a:bodyPr/>
        <a:lstStyle/>
        <a:p>
          <a:pPr rtl="1"/>
          <a:endParaRPr lang="ar-SA"/>
        </a:p>
      </dgm:t>
    </dgm:pt>
    <dgm:pt modelId="{89CD1240-4EC7-498B-8C45-DE1F810A48D3}">
      <dgm:prSet phldrT="[نص]" custT="1">
        <dgm:style>
          <a:lnRef idx="1">
            <a:schemeClr val="accent5"/>
          </a:lnRef>
          <a:fillRef idx="3">
            <a:schemeClr val="accent5"/>
          </a:fillRef>
          <a:effectRef idx="2">
            <a:schemeClr val="accent5"/>
          </a:effectRef>
          <a:fontRef idx="minor">
            <a:schemeClr val="lt1"/>
          </a:fontRef>
        </dgm:style>
      </dgm:prSet>
      <dgm:spPr/>
      <dgm:t>
        <a:bodyPr/>
        <a:lstStyle/>
        <a:p>
          <a:pPr rtl="1"/>
          <a:r>
            <a:rPr lang="ar-SA" sz="1800" b="1" dirty="0" smtClean="0">
              <a:solidFill>
                <a:schemeClr val="bg1"/>
              </a:solidFill>
            </a:rPr>
            <a:t>عوامل </a:t>
          </a:r>
          <a:r>
            <a:rPr lang="ar-SA" sz="1800" b="1" dirty="0" err="1" smtClean="0">
              <a:solidFill>
                <a:schemeClr val="bg1"/>
              </a:solidFill>
            </a:rPr>
            <a:t>ديموغرافية</a:t>
          </a:r>
          <a:r>
            <a:rPr lang="ar-SA" sz="1800" b="1" dirty="0" smtClean="0">
              <a:solidFill>
                <a:schemeClr val="bg1"/>
              </a:solidFill>
            </a:rPr>
            <a:t> </a:t>
          </a:r>
          <a:endParaRPr lang="ar-SA" sz="1800" b="1" dirty="0">
            <a:solidFill>
              <a:schemeClr val="bg1"/>
            </a:solidFill>
          </a:endParaRPr>
        </a:p>
      </dgm:t>
    </dgm:pt>
    <dgm:pt modelId="{2F80475A-DDAB-408A-AB8B-32ED888B08F1}" type="parTrans" cxnId="{300F29BB-2C68-4941-BB16-EA9C6D8655A5}">
      <dgm:prSet/>
      <dgm:spPr/>
      <dgm:t>
        <a:bodyPr/>
        <a:lstStyle/>
        <a:p>
          <a:pPr rtl="1"/>
          <a:endParaRPr lang="ar-SA"/>
        </a:p>
      </dgm:t>
    </dgm:pt>
    <dgm:pt modelId="{80F4863F-6EE9-43DF-8AB8-5A325A76D55B}" type="sibTrans" cxnId="{300F29BB-2C68-4941-BB16-EA9C6D8655A5}">
      <dgm:prSet/>
      <dgm:spPr/>
      <dgm:t>
        <a:bodyPr/>
        <a:lstStyle/>
        <a:p>
          <a:pPr rtl="1"/>
          <a:endParaRPr lang="ar-SA"/>
        </a:p>
      </dgm:t>
    </dgm:pt>
    <dgm:pt modelId="{BE7A5D20-D249-4775-BACD-79D61314BD4F}">
      <dgm:prSet phldrT="[نص]" custT="1"/>
      <dgm:spPr/>
      <dgm:t>
        <a:bodyPr/>
        <a:lstStyle/>
        <a:p>
          <a:pPr algn="just" rtl="1"/>
          <a:r>
            <a:rPr lang="ar-SA" sz="1400" b="1" dirty="0" smtClean="0">
              <a:solidFill>
                <a:schemeClr val="tx1"/>
              </a:solidFill>
            </a:rPr>
            <a:t>جحم الاستهلاك </a:t>
          </a:r>
        </a:p>
        <a:p>
          <a:pPr algn="just" rtl="1"/>
          <a:r>
            <a:rPr lang="ar-SA" sz="1400" b="1" dirty="0" smtClean="0">
              <a:solidFill>
                <a:schemeClr val="tx1"/>
              </a:solidFill>
            </a:rPr>
            <a:t>المستخدم الأخير</a:t>
          </a:r>
        </a:p>
        <a:p>
          <a:pPr algn="just" rtl="1"/>
          <a:r>
            <a:rPr lang="ar-SA" sz="1400" b="1" dirty="0" smtClean="0">
              <a:solidFill>
                <a:schemeClr val="tx1"/>
              </a:solidFill>
            </a:rPr>
            <a:t>المنافع </a:t>
          </a:r>
        </a:p>
        <a:p>
          <a:pPr algn="just" rtl="1"/>
          <a:r>
            <a:rPr lang="ar-SA" sz="1400" b="1" dirty="0" smtClean="0">
              <a:solidFill>
                <a:schemeClr val="tx1"/>
              </a:solidFill>
            </a:rPr>
            <a:t>الولاء </a:t>
          </a:r>
        </a:p>
        <a:p>
          <a:pPr algn="just" rtl="1"/>
          <a:r>
            <a:rPr lang="ar-SA" sz="1600" b="1" dirty="0" smtClean="0">
              <a:solidFill>
                <a:schemeClr val="tx1"/>
              </a:solidFill>
            </a:rPr>
            <a:t>الحساسية </a:t>
          </a:r>
          <a:endParaRPr lang="ar-SA" sz="1600" b="1" dirty="0">
            <a:solidFill>
              <a:schemeClr val="tx1"/>
            </a:solidFill>
          </a:endParaRPr>
        </a:p>
      </dgm:t>
    </dgm:pt>
    <dgm:pt modelId="{F84822B2-086E-454A-BB05-5CDBBFD9E489}" type="parTrans" cxnId="{5CB1908A-C808-4C4A-B172-8D50EC8F9183}">
      <dgm:prSet/>
      <dgm:spPr/>
      <dgm:t>
        <a:bodyPr/>
        <a:lstStyle/>
        <a:p>
          <a:pPr rtl="1"/>
          <a:endParaRPr lang="ar-SA"/>
        </a:p>
      </dgm:t>
    </dgm:pt>
    <dgm:pt modelId="{7B501450-FDF5-46A1-97F9-F4FA1F115F6C}" type="sibTrans" cxnId="{5CB1908A-C808-4C4A-B172-8D50EC8F9183}">
      <dgm:prSet/>
      <dgm:spPr/>
      <dgm:t>
        <a:bodyPr/>
        <a:lstStyle/>
        <a:p>
          <a:pPr rtl="1"/>
          <a:endParaRPr lang="ar-SA"/>
        </a:p>
      </dgm:t>
    </dgm:pt>
    <dgm:pt modelId="{0D4124DE-F03A-40FB-8035-234058350167}">
      <dgm:prSet phldrT="[نص]" custT="1">
        <dgm:style>
          <a:lnRef idx="1">
            <a:schemeClr val="accent5"/>
          </a:lnRef>
          <a:fillRef idx="3">
            <a:schemeClr val="accent5"/>
          </a:fillRef>
          <a:effectRef idx="2">
            <a:schemeClr val="accent5"/>
          </a:effectRef>
          <a:fontRef idx="minor">
            <a:schemeClr val="lt1"/>
          </a:fontRef>
        </dgm:style>
      </dgm:prSet>
      <dgm:spPr/>
      <dgm:t>
        <a:bodyPr/>
        <a:lstStyle/>
        <a:p>
          <a:pPr rtl="1"/>
          <a:r>
            <a:rPr lang="ar-SA" sz="1800" b="1" dirty="0" smtClean="0">
              <a:solidFill>
                <a:schemeClr val="bg1"/>
              </a:solidFill>
            </a:rPr>
            <a:t>عوامل تتعلق بالمنتج </a:t>
          </a:r>
          <a:endParaRPr lang="ar-SA" sz="1800" b="1" dirty="0">
            <a:solidFill>
              <a:schemeClr val="bg1"/>
            </a:solidFill>
          </a:endParaRPr>
        </a:p>
      </dgm:t>
    </dgm:pt>
    <dgm:pt modelId="{28D139BD-D764-4FCA-A2DC-FDE68244CDF2}" type="parTrans" cxnId="{D46F9558-68D5-4E20-B2DE-89F8E6AFE961}">
      <dgm:prSet/>
      <dgm:spPr/>
      <dgm:t>
        <a:bodyPr/>
        <a:lstStyle/>
        <a:p>
          <a:pPr rtl="1"/>
          <a:endParaRPr lang="ar-SA"/>
        </a:p>
      </dgm:t>
    </dgm:pt>
    <dgm:pt modelId="{6796A76A-A889-440C-A170-18273D237BD8}" type="sibTrans" cxnId="{D46F9558-68D5-4E20-B2DE-89F8E6AFE961}">
      <dgm:prSet/>
      <dgm:spPr/>
      <dgm:t>
        <a:bodyPr/>
        <a:lstStyle/>
        <a:p>
          <a:pPr rtl="1"/>
          <a:endParaRPr lang="ar-SA"/>
        </a:p>
      </dgm:t>
    </dgm:pt>
    <dgm:pt modelId="{43BF380E-A026-4B52-B108-D583B2FA408E}">
      <dgm:prSet phldrT="[نص]" custT="1"/>
      <dgm:spPr/>
      <dgm:t>
        <a:bodyPr/>
        <a:lstStyle/>
        <a:p>
          <a:pPr rtl="1"/>
          <a:r>
            <a:rPr lang="ar-SA" sz="1400" b="1" dirty="0" smtClean="0">
              <a:solidFill>
                <a:schemeClr val="tx1"/>
              </a:solidFill>
            </a:rPr>
            <a:t>المناطق </a:t>
          </a:r>
        </a:p>
        <a:p>
          <a:pPr rtl="1"/>
          <a:r>
            <a:rPr lang="ar-SA" sz="1400" b="1" dirty="0" smtClean="0">
              <a:solidFill>
                <a:schemeClr val="tx1"/>
              </a:solidFill>
            </a:rPr>
            <a:t>الحجم </a:t>
          </a:r>
        </a:p>
        <a:p>
          <a:pPr rtl="1"/>
          <a:r>
            <a:rPr lang="ar-SA" sz="1400" b="1" dirty="0" smtClean="0">
              <a:solidFill>
                <a:schemeClr val="tx1"/>
              </a:solidFill>
            </a:rPr>
            <a:t>حضر/ريف</a:t>
          </a:r>
        </a:p>
        <a:p>
          <a:pPr rtl="1"/>
          <a:r>
            <a:rPr lang="ar-SA" sz="1400" b="1" dirty="0" smtClean="0">
              <a:solidFill>
                <a:schemeClr val="tx1"/>
              </a:solidFill>
            </a:rPr>
            <a:t>حجم المدينة </a:t>
          </a:r>
          <a:endParaRPr lang="ar-SA" sz="1400" b="1" dirty="0">
            <a:solidFill>
              <a:schemeClr val="tx1"/>
            </a:solidFill>
          </a:endParaRPr>
        </a:p>
      </dgm:t>
    </dgm:pt>
    <dgm:pt modelId="{2A53BA55-9413-479D-8899-CA1FD01E4DA9}" type="parTrans" cxnId="{57C6EC9A-F739-4F3E-9093-3E0CF06760CE}">
      <dgm:prSet/>
      <dgm:spPr/>
      <dgm:t>
        <a:bodyPr/>
        <a:lstStyle/>
        <a:p>
          <a:pPr rtl="1"/>
          <a:endParaRPr lang="ar-SA"/>
        </a:p>
      </dgm:t>
    </dgm:pt>
    <dgm:pt modelId="{43DA2C11-4357-4FEF-A4A3-65D33B3EF73E}" type="sibTrans" cxnId="{57C6EC9A-F739-4F3E-9093-3E0CF06760CE}">
      <dgm:prSet/>
      <dgm:spPr/>
      <dgm:t>
        <a:bodyPr/>
        <a:lstStyle/>
        <a:p>
          <a:pPr rtl="1"/>
          <a:endParaRPr lang="ar-SA"/>
        </a:p>
      </dgm:t>
    </dgm:pt>
    <dgm:pt modelId="{2C7FCE25-43B6-4BB5-AD51-93512F48F320}">
      <dgm:prSet phldrT="[نص]" custT="1">
        <dgm:style>
          <a:lnRef idx="1">
            <a:schemeClr val="accent5"/>
          </a:lnRef>
          <a:fillRef idx="3">
            <a:schemeClr val="accent5"/>
          </a:fillRef>
          <a:effectRef idx="2">
            <a:schemeClr val="accent5"/>
          </a:effectRef>
          <a:fontRef idx="minor">
            <a:schemeClr val="lt1"/>
          </a:fontRef>
        </dgm:style>
      </dgm:prSet>
      <dgm:spPr/>
      <dgm:t>
        <a:bodyPr/>
        <a:lstStyle/>
        <a:p>
          <a:pPr rtl="1"/>
          <a:r>
            <a:rPr lang="ar-SA" sz="1800" b="1" dirty="0" smtClean="0">
              <a:solidFill>
                <a:schemeClr val="bg1"/>
              </a:solidFill>
            </a:rPr>
            <a:t>عوامل جغرافية </a:t>
          </a:r>
          <a:endParaRPr lang="ar-SA" sz="1800" b="1" dirty="0">
            <a:solidFill>
              <a:schemeClr val="bg1"/>
            </a:solidFill>
          </a:endParaRPr>
        </a:p>
      </dgm:t>
    </dgm:pt>
    <dgm:pt modelId="{537605BC-1DE6-4F77-B958-08CF01C059C6}" type="parTrans" cxnId="{BF8AA1EE-FDDE-46AF-A4E9-9BDFDEDAF1C6}">
      <dgm:prSet/>
      <dgm:spPr/>
      <dgm:t>
        <a:bodyPr/>
        <a:lstStyle/>
        <a:p>
          <a:pPr rtl="1"/>
          <a:endParaRPr lang="ar-SA"/>
        </a:p>
      </dgm:t>
    </dgm:pt>
    <dgm:pt modelId="{B7FF4856-2577-4A30-B3F4-BF31F07590A9}" type="sibTrans" cxnId="{BF8AA1EE-FDDE-46AF-A4E9-9BDFDEDAF1C6}">
      <dgm:prSet/>
      <dgm:spPr/>
      <dgm:t>
        <a:bodyPr/>
        <a:lstStyle/>
        <a:p>
          <a:pPr rtl="1"/>
          <a:endParaRPr lang="ar-SA"/>
        </a:p>
      </dgm:t>
    </dgm:pt>
    <dgm:pt modelId="{7CA8B470-084B-44F2-9645-0A8A009CB292}">
      <dgm:prSet phldrT="[نص]" custT="1"/>
      <dgm:spPr/>
      <dgm:t>
        <a:bodyPr/>
        <a:lstStyle/>
        <a:p>
          <a:pPr rtl="1"/>
          <a:r>
            <a:rPr lang="ar-SA" sz="1400" b="1" dirty="0" smtClean="0">
              <a:solidFill>
                <a:schemeClr val="tx1"/>
              </a:solidFill>
            </a:rPr>
            <a:t>خصائص شخصية </a:t>
          </a:r>
        </a:p>
        <a:p>
          <a:pPr rtl="1"/>
          <a:r>
            <a:rPr lang="ar-SA" sz="1400" b="1" dirty="0" smtClean="0">
              <a:solidFill>
                <a:schemeClr val="tx1"/>
              </a:solidFill>
            </a:rPr>
            <a:t>دوافع </a:t>
          </a:r>
        </a:p>
        <a:p>
          <a:pPr rtl="1"/>
          <a:r>
            <a:rPr lang="ar-SA" sz="1400" b="1" dirty="0" smtClean="0">
              <a:solidFill>
                <a:schemeClr val="tx1"/>
              </a:solidFill>
            </a:rPr>
            <a:t>اتجاهات </a:t>
          </a:r>
        </a:p>
        <a:p>
          <a:pPr rtl="1"/>
          <a:r>
            <a:rPr lang="ar-SA" sz="1400" b="1" dirty="0" smtClean="0">
              <a:solidFill>
                <a:schemeClr val="tx1"/>
              </a:solidFill>
            </a:rPr>
            <a:t>ثقافة </a:t>
          </a:r>
          <a:endParaRPr lang="ar-SA" sz="1400" b="1" dirty="0">
            <a:solidFill>
              <a:schemeClr val="tx1"/>
            </a:solidFill>
          </a:endParaRPr>
        </a:p>
      </dgm:t>
    </dgm:pt>
    <dgm:pt modelId="{F405EDCE-CAE4-4293-BA62-ACF552570AF6}" type="parTrans" cxnId="{7FEE8369-FF20-45BE-B437-3C80919C0ED7}">
      <dgm:prSet/>
      <dgm:spPr/>
      <dgm:t>
        <a:bodyPr/>
        <a:lstStyle/>
        <a:p>
          <a:pPr rtl="1"/>
          <a:endParaRPr lang="ar-SA"/>
        </a:p>
      </dgm:t>
    </dgm:pt>
    <dgm:pt modelId="{623A74B0-30A4-4296-A5C1-F1C87010AAD1}" type="sibTrans" cxnId="{7FEE8369-FF20-45BE-B437-3C80919C0ED7}">
      <dgm:prSet/>
      <dgm:spPr/>
      <dgm:t>
        <a:bodyPr/>
        <a:lstStyle/>
        <a:p>
          <a:pPr rtl="1"/>
          <a:endParaRPr lang="ar-SA"/>
        </a:p>
      </dgm:t>
    </dgm:pt>
    <dgm:pt modelId="{0B0C5189-1B0E-472D-8DE2-D68AE99A51EE}">
      <dgm:prSet phldrT="[نص]" custT="1">
        <dgm:style>
          <a:lnRef idx="1">
            <a:schemeClr val="accent5"/>
          </a:lnRef>
          <a:fillRef idx="3">
            <a:schemeClr val="accent5"/>
          </a:fillRef>
          <a:effectRef idx="2">
            <a:schemeClr val="accent5"/>
          </a:effectRef>
          <a:fontRef idx="minor">
            <a:schemeClr val="lt1"/>
          </a:fontRef>
        </dgm:style>
      </dgm:prSet>
      <dgm:spPr/>
      <dgm:t>
        <a:bodyPr/>
        <a:lstStyle/>
        <a:p>
          <a:pPr rtl="1"/>
          <a:r>
            <a:rPr lang="ar-SA" sz="1800" b="1" dirty="0" smtClean="0">
              <a:solidFill>
                <a:schemeClr val="bg1"/>
              </a:solidFill>
            </a:rPr>
            <a:t>عوامل سيكولوجية </a:t>
          </a:r>
          <a:endParaRPr lang="ar-SA" sz="1800" b="1" dirty="0">
            <a:solidFill>
              <a:schemeClr val="bg1"/>
            </a:solidFill>
          </a:endParaRPr>
        </a:p>
      </dgm:t>
    </dgm:pt>
    <dgm:pt modelId="{1E62A6EE-8A48-4BC2-B29D-E02D85A8A37F}" type="parTrans" cxnId="{F3318B65-3135-416E-B670-DABCABE01840}">
      <dgm:prSet/>
      <dgm:spPr/>
      <dgm:t>
        <a:bodyPr/>
        <a:lstStyle/>
        <a:p>
          <a:pPr rtl="1"/>
          <a:endParaRPr lang="ar-SA"/>
        </a:p>
      </dgm:t>
    </dgm:pt>
    <dgm:pt modelId="{FDD58571-E539-40CD-9CB9-783263DB26AA}" type="sibTrans" cxnId="{F3318B65-3135-416E-B670-DABCABE01840}">
      <dgm:prSet/>
      <dgm:spPr/>
      <dgm:t>
        <a:bodyPr/>
        <a:lstStyle/>
        <a:p>
          <a:pPr rtl="1"/>
          <a:endParaRPr lang="ar-SA"/>
        </a:p>
      </dgm:t>
    </dgm:pt>
    <dgm:pt modelId="{F481854F-CD26-49B6-B415-F42A0A9C1F04}" type="pres">
      <dgm:prSet presAssocID="{B27E0F47-AE04-4C66-9431-2C1B6ED590AF}" presName="cycleMatrixDiagram" presStyleCnt="0">
        <dgm:presLayoutVars>
          <dgm:chMax val="1"/>
          <dgm:dir/>
          <dgm:animLvl val="lvl"/>
          <dgm:resizeHandles val="exact"/>
        </dgm:presLayoutVars>
      </dgm:prSet>
      <dgm:spPr/>
      <dgm:t>
        <a:bodyPr/>
        <a:lstStyle/>
        <a:p>
          <a:endParaRPr lang="en-US"/>
        </a:p>
      </dgm:t>
    </dgm:pt>
    <dgm:pt modelId="{F5025568-B73D-4BF9-B5E9-E9D496F399AC}" type="pres">
      <dgm:prSet presAssocID="{B27E0F47-AE04-4C66-9431-2C1B6ED590AF}" presName="children" presStyleCnt="0"/>
      <dgm:spPr/>
    </dgm:pt>
    <dgm:pt modelId="{74116DE3-1BC4-4D11-9E9F-59F21D7F3658}" type="pres">
      <dgm:prSet presAssocID="{B27E0F47-AE04-4C66-9431-2C1B6ED590AF}" presName="child1group" presStyleCnt="0"/>
      <dgm:spPr/>
    </dgm:pt>
    <dgm:pt modelId="{9D6251B6-5CE0-4A4C-9C34-F541B74ABBC1}" type="pres">
      <dgm:prSet presAssocID="{B27E0F47-AE04-4C66-9431-2C1B6ED590AF}" presName="child1" presStyleLbl="bgAcc1" presStyleIdx="0" presStyleCnt="4" custLinFactNeighborX="-27572"/>
      <dgm:spPr/>
      <dgm:t>
        <a:bodyPr/>
        <a:lstStyle/>
        <a:p>
          <a:pPr rtl="1"/>
          <a:endParaRPr lang="ar-SA"/>
        </a:p>
      </dgm:t>
    </dgm:pt>
    <dgm:pt modelId="{3D7EE793-9851-4729-B109-584104B02088}" type="pres">
      <dgm:prSet presAssocID="{B27E0F47-AE04-4C66-9431-2C1B6ED590AF}" presName="child1Text" presStyleLbl="bgAcc1" presStyleIdx="0" presStyleCnt="4">
        <dgm:presLayoutVars>
          <dgm:bulletEnabled val="1"/>
        </dgm:presLayoutVars>
      </dgm:prSet>
      <dgm:spPr/>
      <dgm:t>
        <a:bodyPr/>
        <a:lstStyle/>
        <a:p>
          <a:pPr rtl="1"/>
          <a:endParaRPr lang="ar-SA"/>
        </a:p>
      </dgm:t>
    </dgm:pt>
    <dgm:pt modelId="{44FC13B2-C105-47A9-BD43-DE651B02F048}" type="pres">
      <dgm:prSet presAssocID="{B27E0F47-AE04-4C66-9431-2C1B6ED590AF}" presName="child2group" presStyleCnt="0"/>
      <dgm:spPr/>
    </dgm:pt>
    <dgm:pt modelId="{62C69C75-DFD0-4D37-8324-3E277AD3C274}" type="pres">
      <dgm:prSet presAssocID="{B27E0F47-AE04-4C66-9431-2C1B6ED590AF}" presName="child2" presStyleLbl="bgAcc1" presStyleIdx="1" presStyleCnt="4" custLinFactNeighborX="23384"/>
      <dgm:spPr/>
      <dgm:t>
        <a:bodyPr/>
        <a:lstStyle/>
        <a:p>
          <a:endParaRPr lang="en-US"/>
        </a:p>
      </dgm:t>
    </dgm:pt>
    <dgm:pt modelId="{F0A55D61-2999-43F3-8456-0D6950A27888}" type="pres">
      <dgm:prSet presAssocID="{B27E0F47-AE04-4C66-9431-2C1B6ED590AF}" presName="child2Text" presStyleLbl="bgAcc1" presStyleIdx="1" presStyleCnt="4">
        <dgm:presLayoutVars>
          <dgm:bulletEnabled val="1"/>
        </dgm:presLayoutVars>
      </dgm:prSet>
      <dgm:spPr/>
      <dgm:t>
        <a:bodyPr/>
        <a:lstStyle/>
        <a:p>
          <a:endParaRPr lang="en-US"/>
        </a:p>
      </dgm:t>
    </dgm:pt>
    <dgm:pt modelId="{186BE9EA-4EDE-47BB-B386-4C3779617B27}" type="pres">
      <dgm:prSet presAssocID="{B27E0F47-AE04-4C66-9431-2C1B6ED590AF}" presName="child3group" presStyleCnt="0"/>
      <dgm:spPr/>
    </dgm:pt>
    <dgm:pt modelId="{E780705C-B159-4C89-82E4-D23753D3389D}" type="pres">
      <dgm:prSet presAssocID="{B27E0F47-AE04-4C66-9431-2C1B6ED590AF}" presName="child3" presStyleLbl="bgAcc1" presStyleIdx="2" presStyleCnt="4" custLinFactNeighborX="23384"/>
      <dgm:spPr/>
      <dgm:t>
        <a:bodyPr/>
        <a:lstStyle/>
        <a:p>
          <a:endParaRPr lang="en-US"/>
        </a:p>
      </dgm:t>
    </dgm:pt>
    <dgm:pt modelId="{79E82E27-8F29-4482-98F7-C1F520CAC567}" type="pres">
      <dgm:prSet presAssocID="{B27E0F47-AE04-4C66-9431-2C1B6ED590AF}" presName="child3Text" presStyleLbl="bgAcc1" presStyleIdx="2" presStyleCnt="4">
        <dgm:presLayoutVars>
          <dgm:bulletEnabled val="1"/>
        </dgm:presLayoutVars>
      </dgm:prSet>
      <dgm:spPr/>
      <dgm:t>
        <a:bodyPr/>
        <a:lstStyle/>
        <a:p>
          <a:endParaRPr lang="en-US"/>
        </a:p>
      </dgm:t>
    </dgm:pt>
    <dgm:pt modelId="{5C511ACA-B5AF-4285-AC82-2AB8836EEC11}" type="pres">
      <dgm:prSet presAssocID="{B27E0F47-AE04-4C66-9431-2C1B6ED590AF}" presName="child4group" presStyleCnt="0"/>
      <dgm:spPr/>
    </dgm:pt>
    <dgm:pt modelId="{C6B262CB-0C71-4762-A706-229D0D0BE485}" type="pres">
      <dgm:prSet presAssocID="{B27E0F47-AE04-4C66-9431-2C1B6ED590AF}" presName="child4" presStyleLbl="bgAcc1" presStyleIdx="3" presStyleCnt="4" custLinFactNeighborX="-27572"/>
      <dgm:spPr/>
      <dgm:t>
        <a:bodyPr/>
        <a:lstStyle/>
        <a:p>
          <a:pPr rtl="1"/>
          <a:endParaRPr lang="ar-SA"/>
        </a:p>
      </dgm:t>
    </dgm:pt>
    <dgm:pt modelId="{64D52987-C118-4FB0-AC12-32CF9661E5A5}" type="pres">
      <dgm:prSet presAssocID="{B27E0F47-AE04-4C66-9431-2C1B6ED590AF}" presName="child4Text" presStyleLbl="bgAcc1" presStyleIdx="3" presStyleCnt="4">
        <dgm:presLayoutVars>
          <dgm:bulletEnabled val="1"/>
        </dgm:presLayoutVars>
      </dgm:prSet>
      <dgm:spPr/>
      <dgm:t>
        <a:bodyPr/>
        <a:lstStyle/>
        <a:p>
          <a:pPr rtl="1"/>
          <a:endParaRPr lang="ar-SA"/>
        </a:p>
      </dgm:t>
    </dgm:pt>
    <dgm:pt modelId="{9689B1C5-777B-45B0-BF9B-C3C10FE8C1DD}" type="pres">
      <dgm:prSet presAssocID="{B27E0F47-AE04-4C66-9431-2C1B6ED590AF}" presName="childPlaceholder" presStyleCnt="0"/>
      <dgm:spPr/>
    </dgm:pt>
    <dgm:pt modelId="{78BC663D-333D-41CD-97E5-AC3263B3CF49}" type="pres">
      <dgm:prSet presAssocID="{B27E0F47-AE04-4C66-9431-2C1B6ED590AF}" presName="circle" presStyleCnt="0"/>
      <dgm:spPr/>
    </dgm:pt>
    <dgm:pt modelId="{C6FDC13E-D16E-4BB4-A29F-BB32CB0BEA2E}" type="pres">
      <dgm:prSet presAssocID="{B27E0F47-AE04-4C66-9431-2C1B6ED590AF}" presName="quadrant1" presStyleLbl="node1" presStyleIdx="0" presStyleCnt="4" custScaleX="128669" custScaleY="110242" custLinFactNeighborX="-22046" custLinFactNeighborY="-3608">
        <dgm:presLayoutVars>
          <dgm:chMax val="1"/>
          <dgm:bulletEnabled val="1"/>
        </dgm:presLayoutVars>
      </dgm:prSet>
      <dgm:spPr/>
      <dgm:t>
        <a:bodyPr/>
        <a:lstStyle/>
        <a:p>
          <a:pPr rtl="1"/>
          <a:endParaRPr lang="ar-SA"/>
        </a:p>
      </dgm:t>
    </dgm:pt>
    <dgm:pt modelId="{A3F7C94B-03DC-4C01-A2BC-E5D7CF4522A6}" type="pres">
      <dgm:prSet presAssocID="{B27E0F47-AE04-4C66-9431-2C1B6ED590AF}" presName="quadrant2" presStyleLbl="node1" presStyleIdx="1" presStyleCnt="4" custScaleX="141220" custScaleY="110240" custLinFactNeighborX="7247" custLinFactNeighborY="-3607">
        <dgm:presLayoutVars>
          <dgm:chMax val="1"/>
          <dgm:bulletEnabled val="1"/>
        </dgm:presLayoutVars>
      </dgm:prSet>
      <dgm:spPr/>
      <dgm:t>
        <a:bodyPr/>
        <a:lstStyle/>
        <a:p>
          <a:pPr rtl="1"/>
          <a:endParaRPr lang="ar-SA"/>
        </a:p>
      </dgm:t>
    </dgm:pt>
    <dgm:pt modelId="{4D092C2E-A553-481F-A395-BA54B6A9DB6C}" type="pres">
      <dgm:prSet presAssocID="{B27E0F47-AE04-4C66-9431-2C1B6ED590AF}" presName="quadrant3" presStyleLbl="node1" presStyleIdx="2" presStyleCnt="4" custScaleX="133288" custLinFactNeighborX="9435" custLinFactNeighborY="-3106">
        <dgm:presLayoutVars>
          <dgm:chMax val="1"/>
          <dgm:bulletEnabled val="1"/>
        </dgm:presLayoutVars>
      </dgm:prSet>
      <dgm:spPr/>
      <dgm:t>
        <a:bodyPr/>
        <a:lstStyle/>
        <a:p>
          <a:pPr rtl="1"/>
          <a:endParaRPr lang="ar-SA"/>
        </a:p>
      </dgm:t>
    </dgm:pt>
    <dgm:pt modelId="{7B7DA5C6-0DD9-408A-B6F5-FE8047612778}" type="pres">
      <dgm:prSet presAssocID="{B27E0F47-AE04-4C66-9431-2C1B6ED590AF}" presName="quadrant4" presStyleLbl="node1" presStyleIdx="3" presStyleCnt="4" custScaleX="125906" custLinFactNeighborX="-23427" custLinFactNeighborY="-3106">
        <dgm:presLayoutVars>
          <dgm:chMax val="1"/>
          <dgm:bulletEnabled val="1"/>
        </dgm:presLayoutVars>
      </dgm:prSet>
      <dgm:spPr/>
      <dgm:t>
        <a:bodyPr/>
        <a:lstStyle/>
        <a:p>
          <a:endParaRPr lang="en-US"/>
        </a:p>
      </dgm:t>
    </dgm:pt>
    <dgm:pt modelId="{7E8B7203-8B2C-4AED-9D96-29A5AE1B4C76}" type="pres">
      <dgm:prSet presAssocID="{B27E0F47-AE04-4C66-9431-2C1B6ED590AF}" presName="quadrantPlaceholder" presStyleCnt="0"/>
      <dgm:spPr/>
    </dgm:pt>
    <dgm:pt modelId="{5B2B3D3C-03AB-4DAB-8FA1-4416805DB87F}" type="pres">
      <dgm:prSet presAssocID="{B27E0F47-AE04-4C66-9431-2C1B6ED590AF}" presName="center1" presStyleLbl="fgShp" presStyleIdx="0" presStyleCnt="2" custScaleX="110714" custLinFactNeighborX="-27678" custLinFactNeighborY="-12997"/>
      <dgm:spPr/>
    </dgm:pt>
    <dgm:pt modelId="{B099798D-D260-4314-9F3E-4B94F314B9AA}" type="pres">
      <dgm:prSet presAssocID="{B27E0F47-AE04-4C66-9431-2C1B6ED590AF}" presName="center2" presStyleLbl="fgShp" presStyleIdx="1" presStyleCnt="2" custLinFactNeighborX="-33035" custLinFactNeighborY="-3714"/>
      <dgm:spPr/>
    </dgm:pt>
  </dgm:ptLst>
  <dgm:cxnLst>
    <dgm:cxn modelId="{9CC4DDF9-74EC-4545-8E3B-FE1A7019DDB2}" type="presOf" srcId="{89CD1240-4EC7-498B-8C45-DE1F810A48D3}" destId="{3D7EE793-9851-4729-B109-584104B02088}" srcOrd="1" destOrd="0" presId="urn:microsoft.com/office/officeart/2005/8/layout/cycle4#1"/>
    <dgm:cxn modelId="{3BC4E353-5DF0-487D-9350-1DB8062147F1}" type="presOf" srcId="{89CD1240-4EC7-498B-8C45-DE1F810A48D3}" destId="{9D6251B6-5CE0-4A4C-9C34-F541B74ABBC1}" srcOrd="0" destOrd="0" presId="urn:microsoft.com/office/officeart/2005/8/layout/cycle4#1"/>
    <dgm:cxn modelId="{349A1567-9FAF-42BC-8625-749DEE490DCC}" type="presOf" srcId="{7CA8B470-084B-44F2-9645-0A8A009CB292}" destId="{7B7DA5C6-0DD9-408A-B6F5-FE8047612778}" srcOrd="0" destOrd="0" presId="urn:microsoft.com/office/officeart/2005/8/layout/cycle4#1"/>
    <dgm:cxn modelId="{F3318B65-3135-416E-B670-DABCABE01840}" srcId="{7CA8B470-084B-44F2-9645-0A8A009CB292}" destId="{0B0C5189-1B0E-472D-8DE2-D68AE99A51EE}" srcOrd="0" destOrd="0" parTransId="{1E62A6EE-8A48-4BC2-B29D-E02D85A8A37F}" sibTransId="{FDD58571-E539-40CD-9CB9-783263DB26AA}"/>
    <dgm:cxn modelId="{6B497231-DB5B-4350-8F08-8C4BEAE73D7F}" type="presOf" srcId="{2C7FCE25-43B6-4BB5-AD51-93512F48F320}" destId="{79E82E27-8F29-4482-98F7-C1F520CAC567}" srcOrd="1" destOrd="0" presId="urn:microsoft.com/office/officeart/2005/8/layout/cycle4#1"/>
    <dgm:cxn modelId="{910A4AFC-6DD6-4719-B4A4-347D88A043F8}" type="presOf" srcId="{2C7FCE25-43B6-4BB5-AD51-93512F48F320}" destId="{E780705C-B159-4C89-82E4-D23753D3389D}" srcOrd="0" destOrd="0" presId="urn:microsoft.com/office/officeart/2005/8/layout/cycle4#1"/>
    <dgm:cxn modelId="{773935B6-0966-4458-A1AE-8630C25342C7}" type="presOf" srcId="{C990239E-6D7A-4B9B-BB76-782BC0F11282}" destId="{C6FDC13E-D16E-4BB4-A29F-BB32CB0BEA2E}" srcOrd="0" destOrd="0" presId="urn:microsoft.com/office/officeart/2005/8/layout/cycle4#1"/>
    <dgm:cxn modelId="{300F29BB-2C68-4941-BB16-EA9C6D8655A5}" srcId="{C990239E-6D7A-4B9B-BB76-782BC0F11282}" destId="{89CD1240-4EC7-498B-8C45-DE1F810A48D3}" srcOrd="0" destOrd="0" parTransId="{2F80475A-DDAB-408A-AB8B-32ED888B08F1}" sibTransId="{80F4863F-6EE9-43DF-8AB8-5A325A76D55B}"/>
    <dgm:cxn modelId="{D46F9558-68D5-4E20-B2DE-89F8E6AFE961}" srcId="{BE7A5D20-D249-4775-BACD-79D61314BD4F}" destId="{0D4124DE-F03A-40FB-8035-234058350167}" srcOrd="0" destOrd="0" parTransId="{28D139BD-D764-4FCA-A2DC-FDE68244CDF2}" sibTransId="{6796A76A-A889-440C-A170-18273D237BD8}"/>
    <dgm:cxn modelId="{F2CD90D2-9596-4A16-9703-0AF8B6F810A1}" srcId="{B27E0F47-AE04-4C66-9431-2C1B6ED590AF}" destId="{C990239E-6D7A-4B9B-BB76-782BC0F11282}" srcOrd="0" destOrd="0" parTransId="{2F4B08A1-561D-4816-B22C-0D17F5A78791}" sibTransId="{4DC75989-73E6-497D-815B-7AEB89023D64}"/>
    <dgm:cxn modelId="{E5E109F8-D99B-48CC-B2E3-2798D3660BAC}" type="presOf" srcId="{0B0C5189-1B0E-472D-8DE2-D68AE99A51EE}" destId="{C6B262CB-0C71-4762-A706-229D0D0BE485}" srcOrd="0" destOrd="0" presId="urn:microsoft.com/office/officeart/2005/8/layout/cycle4#1"/>
    <dgm:cxn modelId="{57C6EC9A-F739-4F3E-9093-3E0CF06760CE}" srcId="{B27E0F47-AE04-4C66-9431-2C1B6ED590AF}" destId="{43BF380E-A026-4B52-B108-D583B2FA408E}" srcOrd="2" destOrd="0" parTransId="{2A53BA55-9413-479D-8899-CA1FD01E4DA9}" sibTransId="{43DA2C11-4357-4FEF-A4A3-65D33B3EF73E}"/>
    <dgm:cxn modelId="{DD099521-B9F7-4319-A693-C916E86C13EC}" type="presOf" srcId="{0B0C5189-1B0E-472D-8DE2-D68AE99A51EE}" destId="{64D52987-C118-4FB0-AC12-32CF9661E5A5}" srcOrd="1" destOrd="0" presId="urn:microsoft.com/office/officeart/2005/8/layout/cycle4#1"/>
    <dgm:cxn modelId="{7FEE8369-FF20-45BE-B437-3C80919C0ED7}" srcId="{B27E0F47-AE04-4C66-9431-2C1B6ED590AF}" destId="{7CA8B470-084B-44F2-9645-0A8A009CB292}" srcOrd="3" destOrd="0" parTransId="{F405EDCE-CAE4-4293-BA62-ACF552570AF6}" sibTransId="{623A74B0-30A4-4296-A5C1-F1C87010AAD1}"/>
    <dgm:cxn modelId="{36909749-C76E-4406-8DE3-40EDCAA8D62D}" type="presOf" srcId="{0D4124DE-F03A-40FB-8035-234058350167}" destId="{F0A55D61-2999-43F3-8456-0D6950A27888}" srcOrd="1" destOrd="0" presId="urn:microsoft.com/office/officeart/2005/8/layout/cycle4#1"/>
    <dgm:cxn modelId="{BF8AA1EE-FDDE-46AF-A4E9-9BDFDEDAF1C6}" srcId="{43BF380E-A026-4B52-B108-D583B2FA408E}" destId="{2C7FCE25-43B6-4BB5-AD51-93512F48F320}" srcOrd="0" destOrd="0" parTransId="{537605BC-1DE6-4F77-B958-08CF01C059C6}" sibTransId="{B7FF4856-2577-4A30-B3F4-BF31F07590A9}"/>
    <dgm:cxn modelId="{0BACC12D-1C59-453D-823C-37E96EB90993}" type="presOf" srcId="{43BF380E-A026-4B52-B108-D583B2FA408E}" destId="{4D092C2E-A553-481F-A395-BA54B6A9DB6C}" srcOrd="0" destOrd="0" presId="urn:microsoft.com/office/officeart/2005/8/layout/cycle4#1"/>
    <dgm:cxn modelId="{5CB1908A-C808-4C4A-B172-8D50EC8F9183}" srcId="{B27E0F47-AE04-4C66-9431-2C1B6ED590AF}" destId="{BE7A5D20-D249-4775-BACD-79D61314BD4F}" srcOrd="1" destOrd="0" parTransId="{F84822B2-086E-454A-BB05-5CDBBFD9E489}" sibTransId="{7B501450-FDF5-46A1-97F9-F4FA1F115F6C}"/>
    <dgm:cxn modelId="{21419920-BF79-4D89-98C6-CB0768CF52BB}" type="presOf" srcId="{0D4124DE-F03A-40FB-8035-234058350167}" destId="{62C69C75-DFD0-4D37-8324-3E277AD3C274}" srcOrd="0" destOrd="0" presId="urn:microsoft.com/office/officeart/2005/8/layout/cycle4#1"/>
    <dgm:cxn modelId="{C29D7969-FC6F-425C-925E-DEC86984505F}" type="presOf" srcId="{B27E0F47-AE04-4C66-9431-2C1B6ED590AF}" destId="{F481854F-CD26-49B6-B415-F42A0A9C1F04}" srcOrd="0" destOrd="0" presId="urn:microsoft.com/office/officeart/2005/8/layout/cycle4#1"/>
    <dgm:cxn modelId="{4C2F95B6-0C05-45FC-94D8-2BD234AECEAB}" type="presOf" srcId="{BE7A5D20-D249-4775-BACD-79D61314BD4F}" destId="{A3F7C94B-03DC-4C01-A2BC-E5D7CF4522A6}" srcOrd="0" destOrd="0" presId="urn:microsoft.com/office/officeart/2005/8/layout/cycle4#1"/>
    <dgm:cxn modelId="{5A503B74-2512-469B-BE64-8E1697022C21}" type="presParOf" srcId="{F481854F-CD26-49B6-B415-F42A0A9C1F04}" destId="{F5025568-B73D-4BF9-B5E9-E9D496F399AC}" srcOrd="0" destOrd="0" presId="urn:microsoft.com/office/officeart/2005/8/layout/cycle4#1"/>
    <dgm:cxn modelId="{282C5EA0-3A18-4313-932B-636F45D2E323}" type="presParOf" srcId="{F5025568-B73D-4BF9-B5E9-E9D496F399AC}" destId="{74116DE3-1BC4-4D11-9E9F-59F21D7F3658}" srcOrd="0" destOrd="0" presId="urn:microsoft.com/office/officeart/2005/8/layout/cycle4#1"/>
    <dgm:cxn modelId="{226609BA-F3DA-46CB-8BE8-57D5D29E450B}" type="presParOf" srcId="{74116DE3-1BC4-4D11-9E9F-59F21D7F3658}" destId="{9D6251B6-5CE0-4A4C-9C34-F541B74ABBC1}" srcOrd="0" destOrd="0" presId="urn:microsoft.com/office/officeart/2005/8/layout/cycle4#1"/>
    <dgm:cxn modelId="{3170BFC3-AD2C-4309-A756-234B0ED280A5}" type="presParOf" srcId="{74116DE3-1BC4-4D11-9E9F-59F21D7F3658}" destId="{3D7EE793-9851-4729-B109-584104B02088}" srcOrd="1" destOrd="0" presId="urn:microsoft.com/office/officeart/2005/8/layout/cycle4#1"/>
    <dgm:cxn modelId="{F6B5B424-595D-4535-9F09-6C275B464287}" type="presParOf" srcId="{F5025568-B73D-4BF9-B5E9-E9D496F399AC}" destId="{44FC13B2-C105-47A9-BD43-DE651B02F048}" srcOrd="1" destOrd="0" presId="urn:microsoft.com/office/officeart/2005/8/layout/cycle4#1"/>
    <dgm:cxn modelId="{E0A29E05-8A7C-4F7A-89EF-871A367623D0}" type="presParOf" srcId="{44FC13B2-C105-47A9-BD43-DE651B02F048}" destId="{62C69C75-DFD0-4D37-8324-3E277AD3C274}" srcOrd="0" destOrd="0" presId="urn:microsoft.com/office/officeart/2005/8/layout/cycle4#1"/>
    <dgm:cxn modelId="{69F9F650-737B-47D4-8B75-F62573AAF755}" type="presParOf" srcId="{44FC13B2-C105-47A9-BD43-DE651B02F048}" destId="{F0A55D61-2999-43F3-8456-0D6950A27888}" srcOrd="1" destOrd="0" presId="urn:microsoft.com/office/officeart/2005/8/layout/cycle4#1"/>
    <dgm:cxn modelId="{84C529D2-00CB-456B-818B-7DC71E4D5D53}" type="presParOf" srcId="{F5025568-B73D-4BF9-B5E9-E9D496F399AC}" destId="{186BE9EA-4EDE-47BB-B386-4C3779617B27}" srcOrd="2" destOrd="0" presId="urn:microsoft.com/office/officeart/2005/8/layout/cycle4#1"/>
    <dgm:cxn modelId="{605558FC-AC34-4672-9792-76DA615E13AD}" type="presParOf" srcId="{186BE9EA-4EDE-47BB-B386-4C3779617B27}" destId="{E780705C-B159-4C89-82E4-D23753D3389D}" srcOrd="0" destOrd="0" presId="urn:microsoft.com/office/officeart/2005/8/layout/cycle4#1"/>
    <dgm:cxn modelId="{90D0C7C3-9DEB-47AF-83BD-D316A9B8E33B}" type="presParOf" srcId="{186BE9EA-4EDE-47BB-B386-4C3779617B27}" destId="{79E82E27-8F29-4482-98F7-C1F520CAC567}" srcOrd="1" destOrd="0" presId="urn:microsoft.com/office/officeart/2005/8/layout/cycle4#1"/>
    <dgm:cxn modelId="{6C919439-9407-4A2E-830F-63A7A2181A0A}" type="presParOf" srcId="{F5025568-B73D-4BF9-B5E9-E9D496F399AC}" destId="{5C511ACA-B5AF-4285-AC82-2AB8836EEC11}" srcOrd="3" destOrd="0" presId="urn:microsoft.com/office/officeart/2005/8/layout/cycle4#1"/>
    <dgm:cxn modelId="{7E4A4CAA-C6BF-4E5B-888D-88EAABA1370A}" type="presParOf" srcId="{5C511ACA-B5AF-4285-AC82-2AB8836EEC11}" destId="{C6B262CB-0C71-4762-A706-229D0D0BE485}" srcOrd="0" destOrd="0" presId="urn:microsoft.com/office/officeart/2005/8/layout/cycle4#1"/>
    <dgm:cxn modelId="{1E2BA804-AE74-485E-93F9-10098C6E0968}" type="presParOf" srcId="{5C511ACA-B5AF-4285-AC82-2AB8836EEC11}" destId="{64D52987-C118-4FB0-AC12-32CF9661E5A5}" srcOrd="1" destOrd="0" presId="urn:microsoft.com/office/officeart/2005/8/layout/cycle4#1"/>
    <dgm:cxn modelId="{12CB7705-C7D2-438A-8BD5-D2367DDC58F4}" type="presParOf" srcId="{F5025568-B73D-4BF9-B5E9-E9D496F399AC}" destId="{9689B1C5-777B-45B0-BF9B-C3C10FE8C1DD}" srcOrd="4" destOrd="0" presId="urn:microsoft.com/office/officeart/2005/8/layout/cycle4#1"/>
    <dgm:cxn modelId="{F4A728B0-B88E-4C84-AD17-EFDC3861DB50}" type="presParOf" srcId="{F481854F-CD26-49B6-B415-F42A0A9C1F04}" destId="{78BC663D-333D-41CD-97E5-AC3263B3CF49}" srcOrd="1" destOrd="0" presId="urn:microsoft.com/office/officeart/2005/8/layout/cycle4#1"/>
    <dgm:cxn modelId="{86E4E602-2E0C-4989-87BE-08B5DEEBFACB}" type="presParOf" srcId="{78BC663D-333D-41CD-97E5-AC3263B3CF49}" destId="{C6FDC13E-D16E-4BB4-A29F-BB32CB0BEA2E}" srcOrd="0" destOrd="0" presId="urn:microsoft.com/office/officeart/2005/8/layout/cycle4#1"/>
    <dgm:cxn modelId="{A677CE8C-B3F2-4A45-A12C-F24C8D17BD13}" type="presParOf" srcId="{78BC663D-333D-41CD-97E5-AC3263B3CF49}" destId="{A3F7C94B-03DC-4C01-A2BC-E5D7CF4522A6}" srcOrd="1" destOrd="0" presId="urn:microsoft.com/office/officeart/2005/8/layout/cycle4#1"/>
    <dgm:cxn modelId="{AEC66373-7928-4DBE-A718-9C4D95BB81F4}" type="presParOf" srcId="{78BC663D-333D-41CD-97E5-AC3263B3CF49}" destId="{4D092C2E-A553-481F-A395-BA54B6A9DB6C}" srcOrd="2" destOrd="0" presId="urn:microsoft.com/office/officeart/2005/8/layout/cycle4#1"/>
    <dgm:cxn modelId="{3E3B2D6A-CD4C-4B50-8512-2932D0B07F20}" type="presParOf" srcId="{78BC663D-333D-41CD-97E5-AC3263B3CF49}" destId="{7B7DA5C6-0DD9-408A-B6F5-FE8047612778}" srcOrd="3" destOrd="0" presId="urn:microsoft.com/office/officeart/2005/8/layout/cycle4#1"/>
    <dgm:cxn modelId="{B5DB7711-0AF0-49A7-AF49-81B49426E6BF}" type="presParOf" srcId="{78BC663D-333D-41CD-97E5-AC3263B3CF49}" destId="{7E8B7203-8B2C-4AED-9D96-29A5AE1B4C76}" srcOrd="4" destOrd="0" presId="urn:microsoft.com/office/officeart/2005/8/layout/cycle4#1"/>
    <dgm:cxn modelId="{42FF2DB8-3F46-4594-A116-0A2BE8A554AE}" type="presParOf" srcId="{F481854F-CD26-49B6-B415-F42A0A9C1F04}" destId="{5B2B3D3C-03AB-4DAB-8FA1-4416805DB87F}" srcOrd="2" destOrd="0" presId="urn:microsoft.com/office/officeart/2005/8/layout/cycle4#1"/>
    <dgm:cxn modelId="{45BBAD3B-723E-4366-99B3-16A1B9D11BC5}" type="presParOf" srcId="{F481854F-CD26-49B6-B415-F42A0A9C1F04}" destId="{B099798D-D260-4314-9F3E-4B94F314B9AA}" srcOrd="3" destOrd="0" presId="urn:microsoft.com/office/officeart/2005/8/layout/cycle4#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8C0731-CF2F-46D8-8CF7-0CC69DA59082}" type="doc">
      <dgm:prSet loTypeId="urn:microsoft.com/office/officeart/2005/8/layout/hierarchy3" loCatId="hierarchy" qsTypeId="urn:microsoft.com/office/officeart/2005/8/quickstyle/simple5" qsCatId="simple" csTypeId="urn:microsoft.com/office/officeart/2005/8/colors/accent1_2" csCatId="accent1" phldr="1"/>
      <dgm:spPr/>
      <dgm:t>
        <a:bodyPr/>
        <a:lstStyle/>
        <a:p>
          <a:endParaRPr lang="en-US"/>
        </a:p>
      </dgm:t>
    </dgm:pt>
    <dgm:pt modelId="{C490B704-6F3D-4803-A1D4-FE995A3EB42B}">
      <dgm:prSet phldrT="[Text]" custT="1"/>
      <dgm:spPr/>
      <dgm:t>
        <a:bodyPr/>
        <a:lstStyle/>
        <a:p>
          <a:pPr algn="ctr"/>
          <a:r>
            <a:rPr lang="ar-SA" sz="3200" b="1" dirty="0" smtClean="0"/>
            <a:t>المرحلة الثالثة</a:t>
          </a:r>
          <a:endParaRPr lang="en-US" sz="3200" dirty="0"/>
        </a:p>
      </dgm:t>
    </dgm:pt>
    <dgm:pt modelId="{7BA458E2-7EAE-41A0-9ABC-065C660C5344}" type="parTrans" cxnId="{E1E55D44-9543-45FA-BA22-7206C6E9A970}">
      <dgm:prSet/>
      <dgm:spPr/>
      <dgm:t>
        <a:bodyPr/>
        <a:lstStyle/>
        <a:p>
          <a:endParaRPr lang="en-US"/>
        </a:p>
      </dgm:t>
    </dgm:pt>
    <dgm:pt modelId="{334566B6-1D96-4ED9-BB5C-64A5A2B128ED}" type="sibTrans" cxnId="{E1E55D44-9543-45FA-BA22-7206C6E9A970}">
      <dgm:prSet/>
      <dgm:spPr/>
      <dgm:t>
        <a:bodyPr/>
        <a:lstStyle/>
        <a:p>
          <a:endParaRPr lang="en-US"/>
        </a:p>
      </dgm:t>
    </dgm:pt>
    <dgm:pt modelId="{B55505C0-A0A1-4A1E-A2AC-0D112FDB2374}">
      <dgm:prSet phldrT="[Text]" custT="1"/>
      <dgm:spPr/>
      <dgm:t>
        <a:bodyPr/>
        <a:lstStyle/>
        <a:p>
          <a:pPr algn="ctr"/>
          <a:r>
            <a:rPr lang="ar-SA" sz="3200" b="1" dirty="0" smtClean="0"/>
            <a:t>المرحلة الأولى </a:t>
          </a:r>
          <a:endParaRPr lang="en-US" sz="3200" dirty="0"/>
        </a:p>
      </dgm:t>
    </dgm:pt>
    <dgm:pt modelId="{94EF7817-00A0-42D6-B199-F8DC04FF66CB}" type="parTrans" cxnId="{1B4CA188-1C81-464B-ABB6-A301630ECAE2}">
      <dgm:prSet/>
      <dgm:spPr/>
      <dgm:t>
        <a:bodyPr/>
        <a:lstStyle/>
        <a:p>
          <a:endParaRPr lang="en-US"/>
        </a:p>
      </dgm:t>
    </dgm:pt>
    <dgm:pt modelId="{5B8EDE82-6D7A-4E0A-9773-4C5D77B1349F}" type="sibTrans" cxnId="{1B4CA188-1C81-464B-ABB6-A301630ECAE2}">
      <dgm:prSet/>
      <dgm:spPr/>
      <dgm:t>
        <a:bodyPr/>
        <a:lstStyle/>
        <a:p>
          <a:endParaRPr lang="en-US"/>
        </a:p>
      </dgm:t>
    </dgm:pt>
    <dgm:pt modelId="{2E688E91-C8DF-4AC6-8335-5F4C3AA083E3}">
      <dgm:prSet phldrT="[Text]"/>
      <dgm:spPr/>
      <dgm:t>
        <a:bodyPr/>
        <a:lstStyle/>
        <a:p>
          <a:r>
            <a:rPr lang="ar-SA" b="1" dirty="0" smtClean="0"/>
            <a:t>إعداد القوائم المالية </a:t>
          </a:r>
          <a:endParaRPr lang="en-US" dirty="0"/>
        </a:p>
      </dgm:t>
    </dgm:pt>
    <dgm:pt modelId="{504545A3-5BC7-448D-AB4E-9B154059AD5D}" type="parTrans" cxnId="{DCC7B43E-57F2-4D12-9EE2-F1D152916891}">
      <dgm:prSet/>
      <dgm:spPr/>
      <dgm:t>
        <a:bodyPr/>
        <a:lstStyle/>
        <a:p>
          <a:endParaRPr lang="en-US"/>
        </a:p>
      </dgm:t>
    </dgm:pt>
    <dgm:pt modelId="{423F30BE-6513-457A-848E-AA9F412D5EA3}" type="sibTrans" cxnId="{DCC7B43E-57F2-4D12-9EE2-F1D152916891}">
      <dgm:prSet/>
      <dgm:spPr/>
      <dgm:t>
        <a:bodyPr/>
        <a:lstStyle/>
        <a:p>
          <a:endParaRPr lang="en-US"/>
        </a:p>
      </dgm:t>
    </dgm:pt>
    <dgm:pt modelId="{AB0B2A4A-C0BD-4026-B271-6B4572F33529}">
      <dgm:prSet custT="1"/>
      <dgm:spPr/>
      <dgm:t>
        <a:bodyPr/>
        <a:lstStyle/>
        <a:p>
          <a:pPr algn="ctr"/>
          <a:r>
            <a:rPr lang="ar-SA" sz="3200" b="1" dirty="0" smtClean="0"/>
            <a:t>المرحلة الثانية </a:t>
          </a:r>
          <a:endParaRPr lang="en-US" sz="3200" dirty="0"/>
        </a:p>
      </dgm:t>
    </dgm:pt>
    <dgm:pt modelId="{CAD355DA-91C5-4FBE-859D-07C1EF099490}" type="parTrans" cxnId="{33496646-DD30-422E-AE18-DD054A6E12C8}">
      <dgm:prSet/>
      <dgm:spPr/>
      <dgm:t>
        <a:bodyPr/>
        <a:lstStyle/>
        <a:p>
          <a:endParaRPr lang="en-US"/>
        </a:p>
      </dgm:t>
    </dgm:pt>
    <dgm:pt modelId="{AD2E9540-5FB0-4ACF-AE63-F0F41A41E600}" type="sibTrans" cxnId="{33496646-DD30-422E-AE18-DD054A6E12C8}">
      <dgm:prSet/>
      <dgm:spPr/>
      <dgm:t>
        <a:bodyPr/>
        <a:lstStyle/>
        <a:p>
          <a:endParaRPr lang="en-US"/>
        </a:p>
      </dgm:t>
    </dgm:pt>
    <dgm:pt modelId="{93FD8C26-0AF3-400E-9CE5-C2A77DDD64EA}">
      <dgm:prSet/>
      <dgm:spPr/>
      <dgm:t>
        <a:bodyPr/>
        <a:lstStyle/>
        <a:p>
          <a:r>
            <a:rPr lang="ar-SA" b="1" dirty="0" smtClean="0"/>
            <a:t>اختيار المعايير </a:t>
          </a:r>
          <a:endParaRPr lang="en-US" dirty="0"/>
        </a:p>
      </dgm:t>
    </dgm:pt>
    <dgm:pt modelId="{73E30971-7244-4042-98F6-361DD02568AE}" type="parTrans" cxnId="{293A2749-98B6-44B9-B21F-F77C670B72FA}">
      <dgm:prSet/>
      <dgm:spPr/>
      <dgm:t>
        <a:bodyPr/>
        <a:lstStyle/>
        <a:p>
          <a:endParaRPr lang="en-US"/>
        </a:p>
      </dgm:t>
    </dgm:pt>
    <dgm:pt modelId="{1EEA14FC-57CF-4B71-A0D1-6902D734DD10}" type="sibTrans" cxnId="{293A2749-98B6-44B9-B21F-F77C670B72FA}">
      <dgm:prSet/>
      <dgm:spPr/>
      <dgm:t>
        <a:bodyPr/>
        <a:lstStyle/>
        <a:p>
          <a:endParaRPr lang="en-US"/>
        </a:p>
      </dgm:t>
    </dgm:pt>
    <dgm:pt modelId="{34E4F919-CFC0-4D46-AEF3-24ABDB24F3E5}">
      <dgm:prSet/>
      <dgm:spPr/>
      <dgm:t>
        <a:bodyPr/>
        <a:lstStyle/>
        <a:p>
          <a:r>
            <a:rPr lang="ar-SA" b="1" dirty="0" smtClean="0"/>
            <a:t>تطبيق المعايير وإعداد التوصيات  </a:t>
          </a:r>
          <a:endParaRPr lang="en-US" dirty="0"/>
        </a:p>
      </dgm:t>
    </dgm:pt>
    <dgm:pt modelId="{BCF76F22-27D1-424D-8334-2604FF8A5FFA}" type="parTrans" cxnId="{97F83B1A-A4C3-4B20-85E1-C8443A44C102}">
      <dgm:prSet/>
      <dgm:spPr/>
      <dgm:t>
        <a:bodyPr/>
        <a:lstStyle/>
        <a:p>
          <a:endParaRPr lang="en-US"/>
        </a:p>
      </dgm:t>
    </dgm:pt>
    <dgm:pt modelId="{740ED5AB-8225-4CEB-92DC-30ADE066053C}" type="sibTrans" cxnId="{97F83B1A-A4C3-4B20-85E1-C8443A44C102}">
      <dgm:prSet/>
      <dgm:spPr/>
      <dgm:t>
        <a:bodyPr/>
        <a:lstStyle/>
        <a:p>
          <a:endParaRPr lang="en-US"/>
        </a:p>
      </dgm:t>
    </dgm:pt>
    <dgm:pt modelId="{43813CC9-08E0-4620-BECF-4C7BF3A1691B}" type="pres">
      <dgm:prSet presAssocID="{548C0731-CF2F-46D8-8CF7-0CC69DA59082}" presName="diagram" presStyleCnt="0">
        <dgm:presLayoutVars>
          <dgm:chPref val="1"/>
          <dgm:dir/>
          <dgm:animOne val="branch"/>
          <dgm:animLvl val="lvl"/>
          <dgm:resizeHandles/>
        </dgm:presLayoutVars>
      </dgm:prSet>
      <dgm:spPr/>
      <dgm:t>
        <a:bodyPr/>
        <a:lstStyle/>
        <a:p>
          <a:pPr rtl="1"/>
          <a:endParaRPr lang="ar-SA"/>
        </a:p>
      </dgm:t>
    </dgm:pt>
    <dgm:pt modelId="{DF2D071B-8CC4-4C6F-89E5-8E2B405BF6AC}" type="pres">
      <dgm:prSet presAssocID="{C490B704-6F3D-4803-A1D4-FE995A3EB42B}" presName="root" presStyleCnt="0"/>
      <dgm:spPr/>
    </dgm:pt>
    <dgm:pt modelId="{C8108E95-3636-44FD-BD66-F5893D92FCCA}" type="pres">
      <dgm:prSet presAssocID="{C490B704-6F3D-4803-A1D4-FE995A3EB42B}" presName="rootComposite" presStyleCnt="0"/>
      <dgm:spPr/>
    </dgm:pt>
    <dgm:pt modelId="{3BE46561-C16F-42A4-ADC7-BE1EE69494AD}" type="pres">
      <dgm:prSet presAssocID="{C490B704-6F3D-4803-A1D4-FE995A3EB42B}" presName="rootText" presStyleLbl="node1" presStyleIdx="0" presStyleCnt="3"/>
      <dgm:spPr/>
      <dgm:t>
        <a:bodyPr/>
        <a:lstStyle/>
        <a:p>
          <a:endParaRPr lang="en-US"/>
        </a:p>
      </dgm:t>
    </dgm:pt>
    <dgm:pt modelId="{185C105E-C6A1-4AA2-9523-495810BC39A1}" type="pres">
      <dgm:prSet presAssocID="{C490B704-6F3D-4803-A1D4-FE995A3EB42B}" presName="rootConnector" presStyleLbl="node1" presStyleIdx="0" presStyleCnt="3"/>
      <dgm:spPr/>
      <dgm:t>
        <a:bodyPr/>
        <a:lstStyle/>
        <a:p>
          <a:pPr rtl="1"/>
          <a:endParaRPr lang="ar-SA"/>
        </a:p>
      </dgm:t>
    </dgm:pt>
    <dgm:pt modelId="{BF383C91-35B2-49F0-9E49-019961D01ED2}" type="pres">
      <dgm:prSet presAssocID="{C490B704-6F3D-4803-A1D4-FE995A3EB42B}" presName="childShape" presStyleCnt="0"/>
      <dgm:spPr/>
    </dgm:pt>
    <dgm:pt modelId="{6DD19B38-28D5-45E9-8ADF-C2D4DAE36212}" type="pres">
      <dgm:prSet presAssocID="{BCF76F22-27D1-424D-8334-2604FF8A5FFA}" presName="Name13" presStyleLbl="parChTrans1D2" presStyleIdx="0" presStyleCnt="3"/>
      <dgm:spPr/>
      <dgm:t>
        <a:bodyPr/>
        <a:lstStyle/>
        <a:p>
          <a:pPr rtl="1"/>
          <a:endParaRPr lang="ar-SA"/>
        </a:p>
      </dgm:t>
    </dgm:pt>
    <dgm:pt modelId="{B6ED9D64-5103-48FE-9C8E-386BEFD727FA}" type="pres">
      <dgm:prSet presAssocID="{34E4F919-CFC0-4D46-AEF3-24ABDB24F3E5}" presName="childText" presStyleLbl="bgAcc1" presStyleIdx="0" presStyleCnt="3" custScaleX="117320">
        <dgm:presLayoutVars>
          <dgm:bulletEnabled val="1"/>
        </dgm:presLayoutVars>
      </dgm:prSet>
      <dgm:spPr/>
      <dgm:t>
        <a:bodyPr/>
        <a:lstStyle/>
        <a:p>
          <a:pPr rtl="1"/>
          <a:endParaRPr lang="ar-SA"/>
        </a:p>
      </dgm:t>
    </dgm:pt>
    <dgm:pt modelId="{3FCCB9B7-E41B-480C-8BA8-0631780B54F2}" type="pres">
      <dgm:prSet presAssocID="{AB0B2A4A-C0BD-4026-B271-6B4572F33529}" presName="root" presStyleCnt="0"/>
      <dgm:spPr/>
    </dgm:pt>
    <dgm:pt modelId="{712134F7-58C1-4722-9F3E-8B081896E763}" type="pres">
      <dgm:prSet presAssocID="{AB0B2A4A-C0BD-4026-B271-6B4572F33529}" presName="rootComposite" presStyleCnt="0"/>
      <dgm:spPr/>
    </dgm:pt>
    <dgm:pt modelId="{2873CDF7-504D-4E43-AD38-3219392916F0}" type="pres">
      <dgm:prSet presAssocID="{AB0B2A4A-C0BD-4026-B271-6B4572F33529}" presName="rootText" presStyleLbl="node1" presStyleIdx="1" presStyleCnt="3"/>
      <dgm:spPr/>
      <dgm:t>
        <a:bodyPr/>
        <a:lstStyle/>
        <a:p>
          <a:endParaRPr lang="en-US"/>
        </a:p>
      </dgm:t>
    </dgm:pt>
    <dgm:pt modelId="{0D8967B4-4287-47E9-AF41-382CF6DE23A7}" type="pres">
      <dgm:prSet presAssocID="{AB0B2A4A-C0BD-4026-B271-6B4572F33529}" presName="rootConnector" presStyleLbl="node1" presStyleIdx="1" presStyleCnt="3"/>
      <dgm:spPr/>
      <dgm:t>
        <a:bodyPr/>
        <a:lstStyle/>
        <a:p>
          <a:pPr rtl="1"/>
          <a:endParaRPr lang="ar-SA"/>
        </a:p>
      </dgm:t>
    </dgm:pt>
    <dgm:pt modelId="{28001F8B-744A-4C60-904B-D05792B8312D}" type="pres">
      <dgm:prSet presAssocID="{AB0B2A4A-C0BD-4026-B271-6B4572F33529}" presName="childShape" presStyleCnt="0"/>
      <dgm:spPr/>
    </dgm:pt>
    <dgm:pt modelId="{D678D9E9-E376-4814-9652-A61CA5A3D46D}" type="pres">
      <dgm:prSet presAssocID="{73E30971-7244-4042-98F6-361DD02568AE}" presName="Name13" presStyleLbl="parChTrans1D2" presStyleIdx="1" presStyleCnt="3"/>
      <dgm:spPr/>
      <dgm:t>
        <a:bodyPr/>
        <a:lstStyle/>
        <a:p>
          <a:pPr rtl="1"/>
          <a:endParaRPr lang="ar-SA"/>
        </a:p>
      </dgm:t>
    </dgm:pt>
    <dgm:pt modelId="{A8C82CC6-26C5-42E4-9CA6-B01FD6F2A77B}" type="pres">
      <dgm:prSet presAssocID="{93FD8C26-0AF3-400E-9CE5-C2A77DDD64EA}" presName="childText" presStyleLbl="bgAcc1" presStyleIdx="1" presStyleCnt="3">
        <dgm:presLayoutVars>
          <dgm:bulletEnabled val="1"/>
        </dgm:presLayoutVars>
      </dgm:prSet>
      <dgm:spPr/>
      <dgm:t>
        <a:bodyPr/>
        <a:lstStyle/>
        <a:p>
          <a:endParaRPr lang="en-US"/>
        </a:p>
      </dgm:t>
    </dgm:pt>
    <dgm:pt modelId="{85413201-EF78-4AD3-8841-BCEB20026B49}" type="pres">
      <dgm:prSet presAssocID="{B55505C0-A0A1-4A1E-A2AC-0D112FDB2374}" presName="root" presStyleCnt="0"/>
      <dgm:spPr/>
    </dgm:pt>
    <dgm:pt modelId="{9A2AEBE9-4A7D-49C0-86D0-DB0380F6945D}" type="pres">
      <dgm:prSet presAssocID="{B55505C0-A0A1-4A1E-A2AC-0D112FDB2374}" presName="rootComposite" presStyleCnt="0"/>
      <dgm:spPr/>
    </dgm:pt>
    <dgm:pt modelId="{7874D99A-E1A6-4D55-9249-E24950B0D558}" type="pres">
      <dgm:prSet presAssocID="{B55505C0-A0A1-4A1E-A2AC-0D112FDB2374}" presName="rootText" presStyleLbl="node1" presStyleIdx="2" presStyleCnt="3"/>
      <dgm:spPr/>
      <dgm:t>
        <a:bodyPr/>
        <a:lstStyle/>
        <a:p>
          <a:endParaRPr lang="en-US"/>
        </a:p>
      </dgm:t>
    </dgm:pt>
    <dgm:pt modelId="{CAA92F11-D421-4AEE-A750-6515ED01738B}" type="pres">
      <dgm:prSet presAssocID="{B55505C0-A0A1-4A1E-A2AC-0D112FDB2374}" presName="rootConnector" presStyleLbl="node1" presStyleIdx="2" presStyleCnt="3"/>
      <dgm:spPr/>
      <dgm:t>
        <a:bodyPr/>
        <a:lstStyle/>
        <a:p>
          <a:pPr rtl="1"/>
          <a:endParaRPr lang="ar-SA"/>
        </a:p>
      </dgm:t>
    </dgm:pt>
    <dgm:pt modelId="{E4383C0A-D5C9-4027-91C0-9F62D9DB3B54}" type="pres">
      <dgm:prSet presAssocID="{B55505C0-A0A1-4A1E-A2AC-0D112FDB2374}" presName="childShape" presStyleCnt="0"/>
      <dgm:spPr/>
    </dgm:pt>
    <dgm:pt modelId="{07FA2155-9424-4FC1-90EB-0845F3063BE8}" type="pres">
      <dgm:prSet presAssocID="{504545A3-5BC7-448D-AB4E-9B154059AD5D}" presName="Name13" presStyleLbl="parChTrans1D2" presStyleIdx="2" presStyleCnt="3"/>
      <dgm:spPr/>
      <dgm:t>
        <a:bodyPr/>
        <a:lstStyle/>
        <a:p>
          <a:pPr rtl="1"/>
          <a:endParaRPr lang="ar-SA"/>
        </a:p>
      </dgm:t>
    </dgm:pt>
    <dgm:pt modelId="{A326A1B0-B91F-4F87-A279-55F37914D807}" type="pres">
      <dgm:prSet presAssocID="{2E688E91-C8DF-4AC6-8335-5F4C3AA083E3}" presName="childText" presStyleLbl="bgAcc1" presStyleIdx="2" presStyleCnt="3">
        <dgm:presLayoutVars>
          <dgm:bulletEnabled val="1"/>
        </dgm:presLayoutVars>
      </dgm:prSet>
      <dgm:spPr/>
      <dgm:t>
        <a:bodyPr/>
        <a:lstStyle/>
        <a:p>
          <a:endParaRPr lang="en-US"/>
        </a:p>
      </dgm:t>
    </dgm:pt>
  </dgm:ptLst>
  <dgm:cxnLst>
    <dgm:cxn modelId="{9540A035-C0FB-497E-8489-45EC111B1DCC}" type="presOf" srcId="{93FD8C26-0AF3-400E-9CE5-C2A77DDD64EA}" destId="{A8C82CC6-26C5-42E4-9CA6-B01FD6F2A77B}" srcOrd="0" destOrd="0" presId="urn:microsoft.com/office/officeart/2005/8/layout/hierarchy3"/>
    <dgm:cxn modelId="{9CA4246F-451B-413E-A980-460855588047}" type="presOf" srcId="{B55505C0-A0A1-4A1E-A2AC-0D112FDB2374}" destId="{CAA92F11-D421-4AEE-A750-6515ED01738B}" srcOrd="1" destOrd="0" presId="urn:microsoft.com/office/officeart/2005/8/layout/hierarchy3"/>
    <dgm:cxn modelId="{C439E1A3-4F2F-402A-9030-72DF03CA8153}" type="presOf" srcId="{AB0B2A4A-C0BD-4026-B271-6B4572F33529}" destId="{0D8967B4-4287-47E9-AF41-382CF6DE23A7}" srcOrd="1" destOrd="0" presId="urn:microsoft.com/office/officeart/2005/8/layout/hierarchy3"/>
    <dgm:cxn modelId="{D7936A3D-70A9-442E-872F-4DAED87D756C}" type="presOf" srcId="{C490B704-6F3D-4803-A1D4-FE995A3EB42B}" destId="{185C105E-C6A1-4AA2-9523-495810BC39A1}" srcOrd="1" destOrd="0" presId="urn:microsoft.com/office/officeart/2005/8/layout/hierarchy3"/>
    <dgm:cxn modelId="{767604E5-1F36-40BC-85C0-4C20FA1AC208}" type="presOf" srcId="{2E688E91-C8DF-4AC6-8335-5F4C3AA083E3}" destId="{A326A1B0-B91F-4F87-A279-55F37914D807}" srcOrd="0" destOrd="0" presId="urn:microsoft.com/office/officeart/2005/8/layout/hierarchy3"/>
    <dgm:cxn modelId="{33496646-DD30-422E-AE18-DD054A6E12C8}" srcId="{548C0731-CF2F-46D8-8CF7-0CC69DA59082}" destId="{AB0B2A4A-C0BD-4026-B271-6B4572F33529}" srcOrd="1" destOrd="0" parTransId="{CAD355DA-91C5-4FBE-859D-07C1EF099490}" sibTransId="{AD2E9540-5FB0-4ACF-AE63-F0F41A41E600}"/>
    <dgm:cxn modelId="{4761487F-20AB-4370-86A3-6E9B6D204213}" type="presOf" srcId="{AB0B2A4A-C0BD-4026-B271-6B4572F33529}" destId="{2873CDF7-504D-4E43-AD38-3219392916F0}" srcOrd="0" destOrd="0" presId="urn:microsoft.com/office/officeart/2005/8/layout/hierarchy3"/>
    <dgm:cxn modelId="{6913DEF0-20C8-4A3D-8261-1EB838339668}" type="presOf" srcId="{548C0731-CF2F-46D8-8CF7-0CC69DA59082}" destId="{43813CC9-08E0-4620-BECF-4C7BF3A1691B}" srcOrd="0" destOrd="0" presId="urn:microsoft.com/office/officeart/2005/8/layout/hierarchy3"/>
    <dgm:cxn modelId="{ECAA477F-A7C5-4980-894D-65288C74D4E1}" type="presOf" srcId="{C490B704-6F3D-4803-A1D4-FE995A3EB42B}" destId="{3BE46561-C16F-42A4-ADC7-BE1EE69494AD}" srcOrd="0" destOrd="0" presId="urn:microsoft.com/office/officeart/2005/8/layout/hierarchy3"/>
    <dgm:cxn modelId="{9DAF7E66-E3F4-438C-A792-1B50099E732A}" type="presOf" srcId="{504545A3-5BC7-448D-AB4E-9B154059AD5D}" destId="{07FA2155-9424-4FC1-90EB-0845F3063BE8}" srcOrd="0" destOrd="0" presId="urn:microsoft.com/office/officeart/2005/8/layout/hierarchy3"/>
    <dgm:cxn modelId="{293A2749-98B6-44B9-B21F-F77C670B72FA}" srcId="{AB0B2A4A-C0BD-4026-B271-6B4572F33529}" destId="{93FD8C26-0AF3-400E-9CE5-C2A77DDD64EA}" srcOrd="0" destOrd="0" parTransId="{73E30971-7244-4042-98F6-361DD02568AE}" sibTransId="{1EEA14FC-57CF-4B71-A0D1-6902D734DD10}"/>
    <dgm:cxn modelId="{DCC7B43E-57F2-4D12-9EE2-F1D152916891}" srcId="{B55505C0-A0A1-4A1E-A2AC-0D112FDB2374}" destId="{2E688E91-C8DF-4AC6-8335-5F4C3AA083E3}" srcOrd="0" destOrd="0" parTransId="{504545A3-5BC7-448D-AB4E-9B154059AD5D}" sibTransId="{423F30BE-6513-457A-848E-AA9F412D5EA3}"/>
    <dgm:cxn modelId="{E1E55D44-9543-45FA-BA22-7206C6E9A970}" srcId="{548C0731-CF2F-46D8-8CF7-0CC69DA59082}" destId="{C490B704-6F3D-4803-A1D4-FE995A3EB42B}" srcOrd="0" destOrd="0" parTransId="{7BA458E2-7EAE-41A0-9ABC-065C660C5344}" sibTransId="{334566B6-1D96-4ED9-BB5C-64A5A2B128ED}"/>
    <dgm:cxn modelId="{1B4CA188-1C81-464B-ABB6-A301630ECAE2}" srcId="{548C0731-CF2F-46D8-8CF7-0CC69DA59082}" destId="{B55505C0-A0A1-4A1E-A2AC-0D112FDB2374}" srcOrd="2" destOrd="0" parTransId="{94EF7817-00A0-42D6-B199-F8DC04FF66CB}" sibTransId="{5B8EDE82-6D7A-4E0A-9773-4C5D77B1349F}"/>
    <dgm:cxn modelId="{70C9E570-55C1-472F-B77D-E9090F9526E8}" type="presOf" srcId="{34E4F919-CFC0-4D46-AEF3-24ABDB24F3E5}" destId="{B6ED9D64-5103-48FE-9C8E-386BEFD727FA}" srcOrd="0" destOrd="0" presId="urn:microsoft.com/office/officeart/2005/8/layout/hierarchy3"/>
    <dgm:cxn modelId="{8D7C260D-9AF3-4EE5-81E6-3AD51877A3C2}" type="presOf" srcId="{73E30971-7244-4042-98F6-361DD02568AE}" destId="{D678D9E9-E376-4814-9652-A61CA5A3D46D}" srcOrd="0" destOrd="0" presId="urn:microsoft.com/office/officeart/2005/8/layout/hierarchy3"/>
    <dgm:cxn modelId="{97F83B1A-A4C3-4B20-85E1-C8443A44C102}" srcId="{C490B704-6F3D-4803-A1D4-FE995A3EB42B}" destId="{34E4F919-CFC0-4D46-AEF3-24ABDB24F3E5}" srcOrd="0" destOrd="0" parTransId="{BCF76F22-27D1-424D-8334-2604FF8A5FFA}" sibTransId="{740ED5AB-8225-4CEB-92DC-30ADE066053C}"/>
    <dgm:cxn modelId="{CF88360D-A091-42BB-BC61-8BADF204A713}" type="presOf" srcId="{B55505C0-A0A1-4A1E-A2AC-0D112FDB2374}" destId="{7874D99A-E1A6-4D55-9249-E24950B0D558}" srcOrd="0" destOrd="0" presId="urn:microsoft.com/office/officeart/2005/8/layout/hierarchy3"/>
    <dgm:cxn modelId="{C0636DEE-57B6-40E2-840E-A98101B937A8}" type="presOf" srcId="{BCF76F22-27D1-424D-8334-2604FF8A5FFA}" destId="{6DD19B38-28D5-45E9-8ADF-C2D4DAE36212}" srcOrd="0" destOrd="0" presId="urn:microsoft.com/office/officeart/2005/8/layout/hierarchy3"/>
    <dgm:cxn modelId="{7F129DDA-A36A-4AB4-A0D0-DBB4A7AC24AD}" type="presParOf" srcId="{43813CC9-08E0-4620-BECF-4C7BF3A1691B}" destId="{DF2D071B-8CC4-4C6F-89E5-8E2B405BF6AC}" srcOrd="0" destOrd="0" presId="urn:microsoft.com/office/officeart/2005/8/layout/hierarchy3"/>
    <dgm:cxn modelId="{DC9D9125-B3AD-49B4-BF1C-20E14BC296FF}" type="presParOf" srcId="{DF2D071B-8CC4-4C6F-89E5-8E2B405BF6AC}" destId="{C8108E95-3636-44FD-BD66-F5893D92FCCA}" srcOrd="0" destOrd="0" presId="urn:microsoft.com/office/officeart/2005/8/layout/hierarchy3"/>
    <dgm:cxn modelId="{441A4EE2-332F-4E43-B470-DFEA61B41850}" type="presParOf" srcId="{C8108E95-3636-44FD-BD66-F5893D92FCCA}" destId="{3BE46561-C16F-42A4-ADC7-BE1EE69494AD}" srcOrd="0" destOrd="0" presId="urn:microsoft.com/office/officeart/2005/8/layout/hierarchy3"/>
    <dgm:cxn modelId="{F5B2B4F1-C124-4FFE-B93B-7CA38B90C99E}" type="presParOf" srcId="{C8108E95-3636-44FD-BD66-F5893D92FCCA}" destId="{185C105E-C6A1-4AA2-9523-495810BC39A1}" srcOrd="1" destOrd="0" presId="urn:microsoft.com/office/officeart/2005/8/layout/hierarchy3"/>
    <dgm:cxn modelId="{F20634BD-B9B8-471D-9A09-50E2520D24DE}" type="presParOf" srcId="{DF2D071B-8CC4-4C6F-89E5-8E2B405BF6AC}" destId="{BF383C91-35B2-49F0-9E49-019961D01ED2}" srcOrd="1" destOrd="0" presId="urn:microsoft.com/office/officeart/2005/8/layout/hierarchy3"/>
    <dgm:cxn modelId="{391421C9-0202-4F04-888C-DA4F1656606E}" type="presParOf" srcId="{BF383C91-35B2-49F0-9E49-019961D01ED2}" destId="{6DD19B38-28D5-45E9-8ADF-C2D4DAE36212}" srcOrd="0" destOrd="0" presId="urn:microsoft.com/office/officeart/2005/8/layout/hierarchy3"/>
    <dgm:cxn modelId="{82D56A6A-BFCA-47A0-B418-A023C848BD7A}" type="presParOf" srcId="{BF383C91-35B2-49F0-9E49-019961D01ED2}" destId="{B6ED9D64-5103-48FE-9C8E-386BEFD727FA}" srcOrd="1" destOrd="0" presId="urn:microsoft.com/office/officeart/2005/8/layout/hierarchy3"/>
    <dgm:cxn modelId="{8713D723-8388-471D-8772-F57F6AA54214}" type="presParOf" srcId="{43813CC9-08E0-4620-BECF-4C7BF3A1691B}" destId="{3FCCB9B7-E41B-480C-8BA8-0631780B54F2}" srcOrd="1" destOrd="0" presId="urn:microsoft.com/office/officeart/2005/8/layout/hierarchy3"/>
    <dgm:cxn modelId="{AA63B2BE-022F-450F-A23F-4E832D2FBA4C}" type="presParOf" srcId="{3FCCB9B7-E41B-480C-8BA8-0631780B54F2}" destId="{712134F7-58C1-4722-9F3E-8B081896E763}" srcOrd="0" destOrd="0" presId="urn:microsoft.com/office/officeart/2005/8/layout/hierarchy3"/>
    <dgm:cxn modelId="{6E165BB3-D5A7-483A-9328-8C6599675595}" type="presParOf" srcId="{712134F7-58C1-4722-9F3E-8B081896E763}" destId="{2873CDF7-504D-4E43-AD38-3219392916F0}" srcOrd="0" destOrd="0" presId="urn:microsoft.com/office/officeart/2005/8/layout/hierarchy3"/>
    <dgm:cxn modelId="{2D44ED5B-7A79-448D-B438-97687AC62AC2}" type="presParOf" srcId="{712134F7-58C1-4722-9F3E-8B081896E763}" destId="{0D8967B4-4287-47E9-AF41-382CF6DE23A7}" srcOrd="1" destOrd="0" presId="urn:microsoft.com/office/officeart/2005/8/layout/hierarchy3"/>
    <dgm:cxn modelId="{3183810A-19FF-470A-A35C-90A9E17BAB78}" type="presParOf" srcId="{3FCCB9B7-E41B-480C-8BA8-0631780B54F2}" destId="{28001F8B-744A-4C60-904B-D05792B8312D}" srcOrd="1" destOrd="0" presId="urn:microsoft.com/office/officeart/2005/8/layout/hierarchy3"/>
    <dgm:cxn modelId="{841F4B94-0A68-4CAE-842E-B2242FA7489E}" type="presParOf" srcId="{28001F8B-744A-4C60-904B-D05792B8312D}" destId="{D678D9E9-E376-4814-9652-A61CA5A3D46D}" srcOrd="0" destOrd="0" presId="urn:microsoft.com/office/officeart/2005/8/layout/hierarchy3"/>
    <dgm:cxn modelId="{70ABA8E3-8373-463C-BF54-342577A5A057}" type="presParOf" srcId="{28001F8B-744A-4C60-904B-D05792B8312D}" destId="{A8C82CC6-26C5-42E4-9CA6-B01FD6F2A77B}" srcOrd="1" destOrd="0" presId="urn:microsoft.com/office/officeart/2005/8/layout/hierarchy3"/>
    <dgm:cxn modelId="{757E588C-EBB8-4C0C-B86C-354CE7BB16D2}" type="presParOf" srcId="{43813CC9-08E0-4620-BECF-4C7BF3A1691B}" destId="{85413201-EF78-4AD3-8841-BCEB20026B49}" srcOrd="2" destOrd="0" presId="urn:microsoft.com/office/officeart/2005/8/layout/hierarchy3"/>
    <dgm:cxn modelId="{E651BD2F-648C-4B34-9327-44B0107FF4DE}" type="presParOf" srcId="{85413201-EF78-4AD3-8841-BCEB20026B49}" destId="{9A2AEBE9-4A7D-49C0-86D0-DB0380F6945D}" srcOrd="0" destOrd="0" presId="urn:microsoft.com/office/officeart/2005/8/layout/hierarchy3"/>
    <dgm:cxn modelId="{B46ED39A-3A82-4E42-B4FB-EC3937F8CC17}" type="presParOf" srcId="{9A2AEBE9-4A7D-49C0-86D0-DB0380F6945D}" destId="{7874D99A-E1A6-4D55-9249-E24950B0D558}" srcOrd="0" destOrd="0" presId="urn:microsoft.com/office/officeart/2005/8/layout/hierarchy3"/>
    <dgm:cxn modelId="{DC1E9D5E-0212-4677-9D8A-5C1558599087}" type="presParOf" srcId="{9A2AEBE9-4A7D-49C0-86D0-DB0380F6945D}" destId="{CAA92F11-D421-4AEE-A750-6515ED01738B}" srcOrd="1" destOrd="0" presId="urn:microsoft.com/office/officeart/2005/8/layout/hierarchy3"/>
    <dgm:cxn modelId="{8A89BE4D-46E4-44B0-BDCD-84318553F7F1}" type="presParOf" srcId="{85413201-EF78-4AD3-8841-BCEB20026B49}" destId="{E4383C0A-D5C9-4027-91C0-9F62D9DB3B54}" srcOrd="1" destOrd="0" presId="urn:microsoft.com/office/officeart/2005/8/layout/hierarchy3"/>
    <dgm:cxn modelId="{710080B2-B816-4100-A992-2F4B686C3F7F}" type="presParOf" srcId="{E4383C0A-D5C9-4027-91C0-9F62D9DB3B54}" destId="{07FA2155-9424-4FC1-90EB-0845F3063BE8}" srcOrd="0" destOrd="0" presId="urn:microsoft.com/office/officeart/2005/8/layout/hierarchy3"/>
    <dgm:cxn modelId="{3A8B237E-06AB-4754-A85D-6479ADEC1F25}" type="presParOf" srcId="{E4383C0A-D5C9-4027-91C0-9F62D9DB3B54}" destId="{A326A1B0-B91F-4F87-A279-55F37914D807}"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685BF-964D-453A-B327-510EEDF36E73}" type="datetimeFigureOut">
              <a:rPr lang="en-US" smtClean="0"/>
              <a:pPr/>
              <a:t>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5FA5CD-0B12-474C-9E66-09601BA6D1B3}" type="slidenum">
              <a:rPr lang="en-US" smtClean="0"/>
              <a:pPr/>
              <a:t>‹#›</a:t>
            </a:fld>
            <a:endParaRPr lang="en-US"/>
          </a:p>
        </p:txBody>
      </p:sp>
    </p:spTree>
    <p:extLst>
      <p:ext uri="{BB962C8B-B14F-4D97-AF65-F5344CB8AC3E}">
        <p14:creationId xmlns:p14="http://schemas.microsoft.com/office/powerpoint/2010/main" val="3345453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91140" name="Slide Number Placeholder 3"/>
          <p:cNvSpPr>
            <a:spLocks noGrp="1"/>
          </p:cNvSpPr>
          <p:nvPr>
            <p:ph type="sldNum" sz="quarter" idx="5"/>
          </p:nvPr>
        </p:nvSpPr>
        <p:spPr bwMode="auto">
          <a:noFill/>
          <a:ln>
            <a:miter lim="800000"/>
            <a:headEnd/>
            <a:tailEnd/>
          </a:ln>
        </p:spPr>
        <p:txBody>
          <a:bodyPr/>
          <a:lstStyle/>
          <a:p>
            <a:fld id="{2FE11A21-0323-462C-86D5-96ED2F4722A2}" type="slidenum">
              <a:rPr lang="ar-SA">
                <a:latin typeface="Arial" charset="0"/>
                <a:cs typeface="Arial" charset="0"/>
              </a:rPr>
              <a:pPr/>
              <a:t>22</a:t>
            </a:fld>
            <a:endParaRPr lang="ar-SA">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92164" name="Slide Number Placeholder 3"/>
          <p:cNvSpPr>
            <a:spLocks noGrp="1"/>
          </p:cNvSpPr>
          <p:nvPr>
            <p:ph type="sldNum" sz="quarter" idx="5"/>
          </p:nvPr>
        </p:nvSpPr>
        <p:spPr bwMode="auto">
          <a:noFill/>
          <a:ln>
            <a:miter lim="800000"/>
            <a:headEnd/>
            <a:tailEnd/>
          </a:ln>
        </p:spPr>
        <p:txBody>
          <a:bodyPr/>
          <a:lstStyle/>
          <a:p>
            <a:fld id="{4D88C427-753D-4A92-A0CB-0BA4E4C093AF}" type="slidenum">
              <a:rPr lang="ar-SA">
                <a:latin typeface="Arial" charset="0"/>
                <a:cs typeface="Arial" charset="0"/>
              </a:rPr>
              <a:pPr/>
              <a:t>29</a:t>
            </a:fld>
            <a:endParaRPr lang="ar-SA">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84996" name="Slide Number Placeholder 3"/>
          <p:cNvSpPr>
            <a:spLocks noGrp="1"/>
          </p:cNvSpPr>
          <p:nvPr>
            <p:ph type="sldNum" sz="quarter" idx="5"/>
          </p:nvPr>
        </p:nvSpPr>
        <p:spPr bwMode="auto">
          <a:noFill/>
          <a:ln>
            <a:miter lim="800000"/>
            <a:headEnd/>
            <a:tailEnd/>
          </a:ln>
        </p:spPr>
        <p:txBody>
          <a:bodyPr/>
          <a:lstStyle/>
          <a:p>
            <a:fld id="{EE10D66F-EBF4-479B-BA4F-CA5E7A4805AB}" type="slidenum">
              <a:rPr lang="ar-SA">
                <a:latin typeface="Arial" charset="0"/>
                <a:cs typeface="Arial" charset="0"/>
              </a:rPr>
              <a:pPr/>
              <a:t>30</a:t>
            </a:fld>
            <a:endParaRPr lang="ar-SA">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86020" name="Slide Number Placeholder 3"/>
          <p:cNvSpPr>
            <a:spLocks noGrp="1"/>
          </p:cNvSpPr>
          <p:nvPr>
            <p:ph type="sldNum" sz="quarter" idx="5"/>
          </p:nvPr>
        </p:nvSpPr>
        <p:spPr bwMode="auto">
          <a:noFill/>
          <a:ln>
            <a:miter lim="800000"/>
            <a:headEnd/>
            <a:tailEnd/>
          </a:ln>
        </p:spPr>
        <p:txBody>
          <a:bodyPr/>
          <a:lstStyle/>
          <a:p>
            <a:fld id="{FE6F5E45-26E8-49A3-A3CA-DBBFE528AAA8}" type="slidenum">
              <a:rPr lang="ar-SA">
                <a:latin typeface="Arial" charset="0"/>
                <a:cs typeface="Arial" charset="0"/>
              </a:rPr>
              <a:pPr/>
              <a:t>31</a:t>
            </a:fld>
            <a:endParaRPr lang="ar-SA">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87044" name="Slide Number Placeholder 3"/>
          <p:cNvSpPr>
            <a:spLocks noGrp="1"/>
          </p:cNvSpPr>
          <p:nvPr>
            <p:ph type="sldNum" sz="quarter" idx="5"/>
          </p:nvPr>
        </p:nvSpPr>
        <p:spPr bwMode="auto">
          <a:noFill/>
          <a:ln>
            <a:miter lim="800000"/>
            <a:headEnd/>
            <a:tailEnd/>
          </a:ln>
        </p:spPr>
        <p:txBody>
          <a:bodyPr/>
          <a:lstStyle/>
          <a:p>
            <a:fld id="{E4908135-9076-4F23-AC67-0D5B28E55A92}" type="slidenum">
              <a:rPr lang="ar-SA">
                <a:latin typeface="Arial" charset="0"/>
                <a:cs typeface="Arial" charset="0"/>
              </a:rPr>
              <a:pPr/>
              <a:t>32</a:t>
            </a:fld>
            <a:endParaRPr lang="ar-SA">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88068" name="Slide Number Placeholder 3"/>
          <p:cNvSpPr>
            <a:spLocks noGrp="1"/>
          </p:cNvSpPr>
          <p:nvPr>
            <p:ph type="sldNum" sz="quarter" idx="5"/>
          </p:nvPr>
        </p:nvSpPr>
        <p:spPr bwMode="auto">
          <a:noFill/>
          <a:ln>
            <a:miter lim="800000"/>
            <a:headEnd/>
            <a:tailEnd/>
          </a:ln>
        </p:spPr>
        <p:txBody>
          <a:bodyPr/>
          <a:lstStyle/>
          <a:p>
            <a:fld id="{55F53B71-78A3-419E-B55C-22E9A6DA1FD1}" type="slidenum">
              <a:rPr lang="ar-SA">
                <a:latin typeface="Arial" charset="0"/>
                <a:cs typeface="Arial" charset="0"/>
              </a:rPr>
              <a:pPr/>
              <a:t>33</a:t>
            </a:fld>
            <a:endParaRPr lang="ar-SA">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89092" name="Slide Number Placeholder 3"/>
          <p:cNvSpPr>
            <a:spLocks noGrp="1"/>
          </p:cNvSpPr>
          <p:nvPr>
            <p:ph type="sldNum" sz="quarter" idx="5"/>
          </p:nvPr>
        </p:nvSpPr>
        <p:spPr bwMode="auto">
          <a:noFill/>
          <a:ln>
            <a:miter lim="800000"/>
            <a:headEnd/>
            <a:tailEnd/>
          </a:ln>
        </p:spPr>
        <p:txBody>
          <a:bodyPr/>
          <a:lstStyle/>
          <a:p>
            <a:fld id="{EEAECE78-F561-4C37-87CC-66B054E9D31A}" type="slidenum">
              <a:rPr lang="ar-SA">
                <a:latin typeface="Arial" charset="0"/>
                <a:cs typeface="Arial" charset="0"/>
              </a:rPr>
              <a:pPr/>
              <a:t>34</a:t>
            </a:fld>
            <a:endParaRPr lang="ar-SA">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smtClean="0"/>
          </a:p>
        </p:txBody>
      </p:sp>
      <p:sp>
        <p:nvSpPr>
          <p:cNvPr id="90116" name="Slide Number Placeholder 3"/>
          <p:cNvSpPr>
            <a:spLocks noGrp="1"/>
          </p:cNvSpPr>
          <p:nvPr>
            <p:ph type="sldNum" sz="quarter" idx="5"/>
          </p:nvPr>
        </p:nvSpPr>
        <p:spPr bwMode="auto">
          <a:noFill/>
          <a:ln>
            <a:miter lim="800000"/>
            <a:headEnd/>
            <a:tailEnd/>
          </a:ln>
        </p:spPr>
        <p:txBody>
          <a:bodyPr/>
          <a:lstStyle/>
          <a:p>
            <a:fld id="{9F4911B5-3CD9-4A39-BDFF-964BB116A17E}" type="slidenum">
              <a:rPr lang="ar-SA">
                <a:latin typeface="Arial" charset="0"/>
                <a:cs typeface="Arial" charset="0"/>
              </a:rPr>
              <a:pPr/>
              <a:t>35</a:t>
            </a:fld>
            <a:endParaRPr lang="ar-SA">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882B17FA-574C-4E24-B121-E2EA90973973}" type="slidenum">
              <a:rPr lang="ar-SA" smtClean="0">
                <a:latin typeface="Arial" charset="0"/>
                <a:cs typeface="Arial" charset="0"/>
              </a:rPr>
              <a:pPr/>
              <a:t>41</a:t>
            </a:fld>
            <a:endParaRPr lang="en-US" smtClean="0">
              <a:latin typeface="Arial" charset="0"/>
              <a:cs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ar-BH"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2FE068E-B485-4F91-9CAD-52C9A4C80A1B}" type="datetimeFigureOut">
              <a:rPr lang="en-US" smtClean="0"/>
              <a:pPr/>
              <a:t>1/6/2014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C21CA8CF-5B69-4883-8293-940386223B5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FE068E-B485-4F91-9CAD-52C9A4C80A1B}" type="datetimeFigureOut">
              <a:rPr lang="en-US" smtClean="0"/>
              <a:pPr/>
              <a:t>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CA8CF-5B69-4883-8293-940386223B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2FE068E-B485-4F91-9CAD-52C9A4C80A1B}" type="datetimeFigureOut">
              <a:rPr lang="en-US" smtClean="0"/>
              <a:pPr/>
              <a:t>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CA8CF-5B69-4883-8293-940386223B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2FE068E-B485-4F91-9CAD-52C9A4C80A1B}" type="datetimeFigureOut">
              <a:rPr lang="en-US" smtClean="0"/>
              <a:pPr/>
              <a:t>1/6/2014</a:t>
            </a:fld>
            <a:endParaRPr lang="en-US"/>
          </a:p>
        </p:txBody>
      </p:sp>
      <p:sp>
        <p:nvSpPr>
          <p:cNvPr id="9" name="Slide Number Placeholder 8"/>
          <p:cNvSpPr>
            <a:spLocks noGrp="1"/>
          </p:cNvSpPr>
          <p:nvPr>
            <p:ph type="sldNum" sz="quarter" idx="15"/>
          </p:nvPr>
        </p:nvSpPr>
        <p:spPr/>
        <p:txBody>
          <a:bodyPr rtlCol="0"/>
          <a:lstStyle/>
          <a:p>
            <a:fld id="{C21CA8CF-5B69-4883-8293-940386223B52}"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2FE068E-B485-4F91-9CAD-52C9A4C80A1B}" type="datetimeFigureOut">
              <a:rPr lang="en-US" smtClean="0"/>
              <a:pPr/>
              <a:t>1/6/2014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C21CA8CF-5B69-4883-8293-940386223B5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2FE068E-B485-4F91-9CAD-52C9A4C80A1B}" type="datetimeFigureOut">
              <a:rPr lang="en-US" smtClean="0"/>
              <a:pPr/>
              <a:t>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CA8CF-5B69-4883-8293-940386223B52}"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2FE068E-B485-4F91-9CAD-52C9A4C80A1B}" type="datetimeFigureOut">
              <a:rPr lang="en-US" smtClean="0"/>
              <a:pPr/>
              <a:t>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1CA8CF-5B69-4883-8293-940386223B52}"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2FE068E-B485-4F91-9CAD-52C9A4C80A1B}" type="datetimeFigureOut">
              <a:rPr lang="en-US" smtClean="0"/>
              <a:pPr/>
              <a:t>1/6/2014</a:t>
            </a:fld>
            <a:endParaRPr lang="en-US"/>
          </a:p>
        </p:txBody>
      </p:sp>
      <p:sp>
        <p:nvSpPr>
          <p:cNvPr id="7" name="Slide Number Placeholder 6"/>
          <p:cNvSpPr>
            <a:spLocks noGrp="1"/>
          </p:cNvSpPr>
          <p:nvPr>
            <p:ph type="sldNum" sz="quarter" idx="11"/>
          </p:nvPr>
        </p:nvSpPr>
        <p:spPr/>
        <p:txBody>
          <a:bodyPr rtlCol="0"/>
          <a:lstStyle/>
          <a:p>
            <a:fld id="{C21CA8CF-5B69-4883-8293-940386223B52}"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FE068E-B485-4F91-9CAD-52C9A4C80A1B}" type="datetimeFigureOut">
              <a:rPr lang="en-US" smtClean="0"/>
              <a:pPr/>
              <a:t>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1CA8CF-5B69-4883-8293-940386223B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2FE068E-B485-4F91-9CAD-52C9A4C80A1B}" type="datetimeFigureOut">
              <a:rPr lang="en-US" smtClean="0"/>
              <a:pPr/>
              <a:t>1/6/2014</a:t>
            </a:fld>
            <a:endParaRPr lang="en-US"/>
          </a:p>
        </p:txBody>
      </p:sp>
      <p:sp>
        <p:nvSpPr>
          <p:cNvPr id="22" name="Slide Number Placeholder 21"/>
          <p:cNvSpPr>
            <a:spLocks noGrp="1"/>
          </p:cNvSpPr>
          <p:nvPr>
            <p:ph type="sldNum" sz="quarter" idx="15"/>
          </p:nvPr>
        </p:nvSpPr>
        <p:spPr/>
        <p:txBody>
          <a:bodyPr rtlCol="0"/>
          <a:lstStyle/>
          <a:p>
            <a:fld id="{C21CA8CF-5B69-4883-8293-940386223B52}"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2FE068E-B485-4F91-9CAD-52C9A4C80A1B}" type="datetimeFigureOut">
              <a:rPr lang="en-US" smtClean="0"/>
              <a:pPr/>
              <a:t>1/6/2014</a:t>
            </a:fld>
            <a:endParaRPr lang="en-US"/>
          </a:p>
        </p:txBody>
      </p:sp>
      <p:sp>
        <p:nvSpPr>
          <p:cNvPr id="18" name="Slide Number Placeholder 17"/>
          <p:cNvSpPr>
            <a:spLocks noGrp="1"/>
          </p:cNvSpPr>
          <p:nvPr>
            <p:ph type="sldNum" sz="quarter" idx="11"/>
          </p:nvPr>
        </p:nvSpPr>
        <p:spPr/>
        <p:txBody>
          <a:bodyPr rtlCol="0"/>
          <a:lstStyle/>
          <a:p>
            <a:fld id="{C21CA8CF-5B69-4883-8293-940386223B52}"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FE068E-B485-4F91-9CAD-52C9A4C80A1B}" type="datetimeFigureOut">
              <a:rPr lang="en-US" smtClean="0"/>
              <a:pPr/>
              <a:t>1/6/2014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21CA8CF-5B69-4883-8293-940386223B52}" type="slidenum">
              <a:rPr lang="en-US" smtClean="0"/>
              <a:pPr/>
              <a:t>‹#›</a:t>
            </a:fld>
            <a:endParaRPr lang="en-US"/>
          </a:p>
        </p:txBody>
      </p:sp>
      <p:pic>
        <p:nvPicPr>
          <p:cNvPr id="15" name="Picture 14"/>
          <p:cNvPicPr>
            <a:picLocks noChangeAspect="1" noChangeArrowheads="1"/>
          </p:cNvPicPr>
          <p:nvPr userDrawn="1"/>
        </p:nvPicPr>
        <p:blipFill>
          <a:blip r:embed="rId13" cstate="print"/>
          <a:srcRect/>
          <a:stretch>
            <a:fillRect/>
          </a:stretch>
        </p:blipFill>
        <p:spPr bwMode="auto">
          <a:xfrm>
            <a:off x="323528" y="5805264"/>
            <a:ext cx="1224136" cy="648072"/>
          </a:xfrm>
          <a:prstGeom prst="rect">
            <a:avLst/>
          </a:prstGeom>
          <a:noFill/>
        </p:spPr>
      </p:pic>
      <p:sp>
        <p:nvSpPr>
          <p:cNvPr id="17" name="Text Box 1"/>
          <p:cNvSpPr txBox="1">
            <a:spLocks noChangeArrowheads="1"/>
          </p:cNvSpPr>
          <p:nvPr userDrawn="1"/>
        </p:nvSpPr>
        <p:spPr bwMode="auto">
          <a:xfrm>
            <a:off x="0" y="6421016"/>
            <a:ext cx="2384648" cy="43698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2060"/>
                </a:solidFill>
                <a:latin typeface="Arial" pitchFamily="34" charset="0"/>
                <a:ea typeface="Times New Roman" pitchFamily="18" charset="0"/>
                <a:cs typeface="Arial" pitchFamily="34" charset="0"/>
              </a:rPr>
              <a:t>MSD Management Consultancy Firm </a:t>
            </a:r>
            <a:endParaRPr kumimoji="0" lang="en-US" sz="700" b="1" i="0" u="none" strike="noStrike" cap="none" normalizeH="0" baseline="0" dirty="0" smtClean="0">
              <a:ln>
                <a:noFill/>
              </a:ln>
              <a:solidFill>
                <a:schemeClr val="tx1"/>
              </a:solidFill>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1050" b="1" i="0" u="none" strike="noStrike" cap="none" normalizeH="0" baseline="0" dirty="0" smtClean="0">
                <a:ln>
                  <a:noFill/>
                </a:ln>
                <a:solidFill>
                  <a:srgbClr val="002060"/>
                </a:solidFill>
                <a:latin typeface="Arial" pitchFamily="34" charset="0"/>
                <a:ea typeface="Times New Roman" pitchFamily="18" charset="0"/>
                <a:cs typeface="Arial" pitchFamily="34" charset="0"/>
              </a:rPr>
              <a:t>مكتب محمد سعيد </a:t>
            </a:r>
            <a:r>
              <a:rPr kumimoji="0" lang="ar-SA" sz="1050" b="1" i="0" u="none" strike="noStrike" cap="none" normalizeH="0" baseline="0" dirty="0" err="1" smtClean="0">
                <a:ln>
                  <a:noFill/>
                </a:ln>
                <a:solidFill>
                  <a:srgbClr val="002060"/>
                </a:solidFill>
                <a:latin typeface="Arial" pitchFamily="34" charset="0"/>
                <a:ea typeface="Times New Roman" pitchFamily="18" charset="0"/>
                <a:cs typeface="Arial" pitchFamily="34" charset="0"/>
              </a:rPr>
              <a:t>دردير</a:t>
            </a:r>
            <a:r>
              <a:rPr kumimoji="0" lang="ar-SA" sz="1050" b="1" i="0" u="none" strike="noStrike" cap="none" normalizeH="0" baseline="0" dirty="0" smtClean="0">
                <a:ln>
                  <a:noFill/>
                </a:ln>
                <a:solidFill>
                  <a:srgbClr val="002060"/>
                </a:solidFill>
                <a:latin typeface="Arial" pitchFamily="34" charset="0"/>
                <a:ea typeface="Times New Roman" pitchFamily="18" charset="0"/>
                <a:cs typeface="Arial" pitchFamily="34" charset="0"/>
              </a:rPr>
              <a:t> </a:t>
            </a:r>
            <a:r>
              <a:rPr kumimoji="0" lang="ar-BH" sz="1050" b="1" i="0" u="none" strike="noStrike" cap="none" normalizeH="0" baseline="0" dirty="0" smtClean="0">
                <a:ln>
                  <a:noFill/>
                </a:ln>
                <a:solidFill>
                  <a:srgbClr val="002060"/>
                </a:solidFill>
                <a:latin typeface="Arial" pitchFamily="34" charset="0"/>
                <a:ea typeface="Times New Roman" pitchFamily="18" charset="0"/>
                <a:cs typeface="Arial" pitchFamily="34" charset="0"/>
              </a:rPr>
              <a:t>للاستشارات الإدارية</a:t>
            </a:r>
            <a:endParaRPr kumimoji="0" lang="ar-BH" sz="1400" b="1" i="0" u="none" strike="noStrike" cap="none" normalizeH="0" baseline="0" dirty="0" smtClean="0">
              <a:ln>
                <a:noFill/>
              </a:ln>
              <a:solidFill>
                <a:schemeClr val="tx1"/>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msdfirm.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1720" y="1700808"/>
            <a:ext cx="6316216" cy="1894362"/>
          </a:xfrm>
        </p:spPr>
        <p:txBody>
          <a:bodyPr>
            <a:normAutofit/>
          </a:bodyPr>
          <a:lstStyle/>
          <a:p>
            <a:pPr algn="r" rtl="1"/>
            <a:r>
              <a:rPr lang="ar-SA" sz="4000" b="1" dirty="0" smtClean="0">
                <a:effectLst>
                  <a:outerShdw blurRad="38100" dist="38100" dir="2700000" algn="tl">
                    <a:srgbClr val="000000">
                      <a:alpha val="43137"/>
                    </a:srgbClr>
                  </a:outerShdw>
                </a:effectLst>
              </a:rPr>
              <a:t>كيفية إعداد دراسة جدوى اقتصادية </a:t>
            </a:r>
            <a:endParaRPr lang="en-US" sz="40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286000" y="5003322"/>
            <a:ext cx="6172200" cy="1666038"/>
          </a:xfrm>
        </p:spPr>
        <p:txBody>
          <a:bodyPr>
            <a:normAutofit fontScale="92500" lnSpcReduction="10000"/>
          </a:bodyPr>
          <a:lstStyle/>
          <a:p>
            <a:pPr algn="r" rtl="1"/>
            <a:r>
              <a:rPr lang="ar-SA" sz="2200" dirty="0" err="1" smtClean="0">
                <a:solidFill>
                  <a:schemeClr val="tx1">
                    <a:lumMod val="75000"/>
                    <a:lumOff val="25000"/>
                  </a:schemeClr>
                </a:solidFill>
              </a:rPr>
              <a:t>إعداد </a:t>
            </a:r>
            <a:r>
              <a:rPr lang="ar-SA" sz="2200" dirty="0" smtClean="0">
                <a:solidFill>
                  <a:schemeClr val="tx1">
                    <a:lumMod val="75000"/>
                    <a:lumOff val="25000"/>
                  </a:schemeClr>
                </a:solidFill>
              </a:rPr>
              <a:t>: د محمد سعيد </a:t>
            </a:r>
            <a:r>
              <a:rPr lang="ar-SA" sz="2200" dirty="0" err="1" smtClean="0">
                <a:solidFill>
                  <a:schemeClr val="tx1">
                    <a:lumMod val="75000"/>
                    <a:lumOff val="25000"/>
                  </a:schemeClr>
                </a:solidFill>
              </a:rPr>
              <a:t>دردير</a:t>
            </a:r>
            <a:r>
              <a:rPr lang="ar-SA" sz="2200" dirty="0" smtClean="0">
                <a:solidFill>
                  <a:schemeClr val="tx1">
                    <a:lumMod val="75000"/>
                    <a:lumOff val="25000"/>
                  </a:schemeClr>
                </a:solidFill>
              </a:rPr>
              <a:t> </a:t>
            </a:r>
          </a:p>
          <a:p>
            <a:pPr algn="r" rtl="1"/>
            <a:r>
              <a:rPr lang="ar-SA" dirty="0" smtClean="0">
                <a:solidFill>
                  <a:schemeClr val="tx1">
                    <a:lumMod val="75000"/>
                    <a:lumOff val="25000"/>
                  </a:schemeClr>
                </a:solidFill>
                <a:effectLst>
                  <a:outerShdw blurRad="38100" dist="38100" dir="2700000" algn="tl">
                    <a:srgbClr val="000000">
                      <a:alpha val="43137"/>
                    </a:srgbClr>
                  </a:outerShdw>
                </a:effectLst>
              </a:rPr>
              <a:t>رئيس لجنة المكاتب الاستشارية بغرفة جدة </a:t>
            </a:r>
          </a:p>
          <a:p>
            <a:pPr algn="r" rtl="1"/>
            <a:r>
              <a:rPr lang="en-US" dirty="0" smtClean="0">
                <a:solidFill>
                  <a:schemeClr val="tx1">
                    <a:lumMod val="75000"/>
                    <a:lumOff val="25000"/>
                  </a:schemeClr>
                </a:solidFill>
              </a:rPr>
              <a:t>MSD Management Consultant Firm </a:t>
            </a:r>
          </a:p>
          <a:p>
            <a:pPr algn="r" rtl="1"/>
            <a:r>
              <a:rPr lang="en-US" dirty="0" smtClean="0">
                <a:solidFill>
                  <a:schemeClr val="tx1">
                    <a:lumMod val="95000"/>
                    <a:lumOff val="5000"/>
                  </a:schemeClr>
                </a:solidFill>
                <a:hlinkClick r:id="rId2"/>
              </a:rPr>
              <a:t>www.msdfirm.com</a:t>
            </a:r>
            <a:r>
              <a:rPr lang="en-US" dirty="0" smtClean="0">
                <a:solidFill>
                  <a:schemeClr val="tx1">
                    <a:lumMod val="95000"/>
                    <a:lumOff val="5000"/>
                  </a:schemeClr>
                </a:solidFill>
              </a:rPr>
              <a:t> </a:t>
            </a:r>
            <a:endParaRPr lang="ar-SA" dirty="0" smtClean="0">
              <a:solidFill>
                <a:schemeClr val="tx1">
                  <a:lumMod val="95000"/>
                  <a:lumOff val="5000"/>
                </a:schemeClr>
              </a:solidFill>
            </a:endParaRPr>
          </a:p>
          <a:p>
            <a:pPr algn="r" rtl="1"/>
            <a:r>
              <a:rPr lang="ar-SA" dirty="0" err="1" smtClean="0">
                <a:solidFill>
                  <a:schemeClr val="tx1">
                    <a:lumMod val="75000"/>
                    <a:lumOff val="25000"/>
                  </a:schemeClr>
                </a:solidFill>
              </a:rPr>
              <a:t>هاتف </a:t>
            </a:r>
            <a:r>
              <a:rPr lang="ar-SA" dirty="0" smtClean="0">
                <a:solidFill>
                  <a:schemeClr val="tx1">
                    <a:lumMod val="75000"/>
                    <a:lumOff val="25000"/>
                  </a:schemeClr>
                </a:solidFill>
              </a:rPr>
              <a:t>: 1515 652 02 </a:t>
            </a:r>
            <a:endParaRPr lang="en-US" dirty="0">
              <a:solidFill>
                <a:schemeClr val="tx1">
                  <a:lumMod val="75000"/>
                  <a:lumOff val="25000"/>
                </a:schemeClr>
              </a:solidFill>
            </a:endParaRPr>
          </a:p>
        </p:txBody>
      </p:sp>
      <p:pic>
        <p:nvPicPr>
          <p:cNvPr id="4" name="Picture 17"/>
          <p:cNvPicPr>
            <a:picLocks noChangeAspect="1" noChangeArrowheads="1"/>
          </p:cNvPicPr>
          <p:nvPr/>
        </p:nvPicPr>
        <p:blipFill>
          <a:blip r:embed="rId3" cstate="print"/>
          <a:srcRect/>
          <a:stretch>
            <a:fillRect/>
          </a:stretch>
        </p:blipFill>
        <p:spPr bwMode="auto">
          <a:xfrm>
            <a:off x="4644008" y="1196752"/>
            <a:ext cx="1371600" cy="13202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lvl="6" indent="0" rtl="1" fontAlgn="auto">
              <a:spcAft>
                <a:spcPts val="0"/>
              </a:spcAft>
              <a:defRPr/>
            </a:pPr>
            <a:r>
              <a:rPr lang="ar-SA" sz="4400" b="1" kern="1200" dirty="0">
                <a:solidFill>
                  <a:srgbClr val="C00000"/>
                </a:solidFill>
                <a:effectLst>
                  <a:outerShdw blurRad="38100" dist="38100" dir="2700000" algn="tl">
                    <a:srgbClr val="000000">
                      <a:alpha val="43137"/>
                    </a:srgbClr>
                  </a:outerShdw>
                </a:effectLst>
                <a:latin typeface="+mj-lt"/>
                <a:ea typeface="+mj-ea"/>
                <a:cs typeface="Simplified Arabic" pitchFamily="18" charset="-78"/>
              </a:rPr>
              <a:t>أهداف</a:t>
            </a:r>
            <a:r>
              <a:rPr lang="ar-SA" sz="4400" b="1" dirty="0">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 </a:t>
            </a:r>
            <a:r>
              <a:rPr lang="ar-SA" sz="4400" b="1" kern="1200" dirty="0">
                <a:solidFill>
                  <a:srgbClr val="C00000"/>
                </a:solidFill>
                <a:effectLst>
                  <a:outerShdw blurRad="38100" dist="38100" dir="2700000" algn="tl">
                    <a:srgbClr val="000000">
                      <a:alpha val="43137"/>
                    </a:srgbClr>
                  </a:outerShdw>
                </a:effectLst>
                <a:latin typeface="+mj-lt"/>
                <a:ea typeface="+mj-ea"/>
                <a:cs typeface="Simplified Arabic" pitchFamily="18" charset="-78"/>
              </a:rPr>
              <a:t>المشاريع</a:t>
            </a:r>
            <a:r>
              <a:rPr lang="ar-SA" sz="4400" b="1" dirty="0">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 </a:t>
            </a:r>
            <a:r>
              <a:rPr lang="ar-SA" sz="4400" b="1" kern="1200" dirty="0">
                <a:solidFill>
                  <a:srgbClr val="C00000"/>
                </a:solidFill>
                <a:effectLst>
                  <a:outerShdw blurRad="38100" dist="38100" dir="2700000" algn="tl">
                    <a:srgbClr val="000000">
                      <a:alpha val="43137"/>
                    </a:srgbClr>
                  </a:outerShdw>
                </a:effectLst>
                <a:latin typeface="+mj-lt"/>
                <a:ea typeface="+mj-ea"/>
                <a:cs typeface="Simplified Arabic" pitchFamily="18" charset="-78"/>
              </a:rPr>
              <a:t>الخاصة</a:t>
            </a:r>
            <a:endParaRPr lang="en-US" sz="4400" b="1" kern="1200" dirty="0">
              <a:solidFill>
                <a:srgbClr val="C00000"/>
              </a:solidFill>
              <a:effectLst>
                <a:outerShdw blurRad="38100" dist="38100" dir="2700000" algn="tl">
                  <a:srgbClr val="000000">
                    <a:alpha val="43137"/>
                  </a:srgbClr>
                </a:outerShdw>
              </a:effectLst>
              <a:latin typeface="+mj-lt"/>
              <a:ea typeface="+mj-ea"/>
              <a:cs typeface="Simplified Arabic" pitchFamily="18" charset="-78"/>
            </a:endParaRPr>
          </a:p>
        </p:txBody>
      </p:sp>
      <p:sp>
        <p:nvSpPr>
          <p:cNvPr id="3" name="Content Placeholder 2"/>
          <p:cNvSpPr>
            <a:spLocks noGrp="1"/>
          </p:cNvSpPr>
          <p:nvPr>
            <p:ph idx="1"/>
          </p:nvPr>
        </p:nvSpPr>
        <p:spPr>
          <a:xfrm>
            <a:off x="228600" y="1646238"/>
            <a:ext cx="8087816" cy="4525962"/>
          </a:xfrm>
        </p:spPr>
        <p:txBody>
          <a:bodyPr>
            <a:noAutofit/>
          </a:bodyPr>
          <a:lstStyle/>
          <a:p>
            <a:pPr algn="r" rtl="1" eaLnBrk="1" fontAlgn="auto" hangingPunct="1">
              <a:spcBef>
                <a:spcPts val="0"/>
              </a:spcBef>
              <a:spcAft>
                <a:spcPts val="600"/>
              </a:spcAft>
              <a:buFont typeface="Wingdings 2"/>
              <a:buChar char=""/>
              <a:defRPr/>
            </a:pPr>
            <a:r>
              <a:rPr lang="ar-SA" dirty="0" smtClean="0">
                <a:latin typeface="Simplified Arabic" pitchFamily="18" charset="-78"/>
              </a:rPr>
              <a:t>تفترض النظرية الاقتصادية للمشروع أن تحقيق أقصي ربح يعتبر من الأهداف الرئيسية لأي مشروع، والربح الذي يسعي إلية المشروع هو الفرق بين حصيلة المبيعات وتكاليف الإنتاج، ويندرج في تكاليف الإنتاج بهذا المفهوم كل النفقات التي يتحملها المشروع، ولكن علي الرغم من أن تحقيق الربح يعتبر ضروري لاستمرار المشروع ونموه إلا أنه لايعتبر الهدف الوحيد فبجانب تحقيق الأرباح نجد أهداف أخري كثيرة موضعاً لاهتمام المشروعات الخاصة ومن أهمها:</a:t>
            </a:r>
          </a:p>
          <a:p>
            <a:pPr algn="just" rtl="1" eaLnBrk="1" fontAlgn="auto" hangingPunct="1">
              <a:spcBef>
                <a:spcPts val="0"/>
              </a:spcBef>
              <a:spcAft>
                <a:spcPts val="600"/>
              </a:spcAft>
              <a:buFont typeface="Wingdings" pitchFamily="2" charset="2"/>
              <a:buChar char="q"/>
              <a:defRPr/>
            </a:pPr>
            <a:r>
              <a:rPr lang="ar-SA" dirty="0" smtClean="0">
                <a:latin typeface="Simplified Arabic" pitchFamily="18" charset="-78"/>
              </a:rPr>
              <a:t>تحقيق أقصي قدر ممكن من المبيعات كوسيلة لحصول المشروع علي شهرة واسعة وثقة كبيرة في الأسواق.</a:t>
            </a:r>
          </a:p>
          <a:p>
            <a:pPr algn="just" rtl="1" eaLnBrk="1" fontAlgn="auto" hangingPunct="1">
              <a:spcBef>
                <a:spcPts val="0"/>
              </a:spcBef>
              <a:spcAft>
                <a:spcPts val="600"/>
              </a:spcAft>
              <a:buFont typeface="Wingdings" pitchFamily="2" charset="2"/>
              <a:buChar char="q"/>
              <a:defRPr/>
            </a:pPr>
            <a:r>
              <a:rPr lang="ar-SA" dirty="0" smtClean="0">
                <a:latin typeface="Simplified Arabic" pitchFamily="18" charset="-78"/>
              </a:rPr>
              <a:t> قد يكون الهدف من الإنفاق الاستثماري لمشروع قائم هو حماية النشاط الرئيسي له من خطر توقف الإنتاج.</a:t>
            </a:r>
          </a:p>
          <a:p>
            <a:pPr algn="r" rtl="1" eaLnBrk="1" fontAlgn="auto" hangingPunct="1">
              <a:spcBef>
                <a:spcPts val="0"/>
              </a:spcBef>
              <a:spcAft>
                <a:spcPts val="600"/>
              </a:spcAft>
              <a:buFont typeface="Wingdings 2"/>
              <a:buChar char=""/>
              <a:defRPr/>
            </a:pPr>
            <a:endParaRPr lang="en-US" dirty="0"/>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43192" cy="1143000"/>
          </a:xfrm>
        </p:spPr>
        <p:txBody>
          <a:bodyPr anchor="ctr">
            <a:normAutofit/>
          </a:bodyPr>
          <a:lstStyle/>
          <a:p>
            <a:pPr algn="r" rtl="1"/>
            <a:r>
              <a:rPr lang="ar-SA"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تحديد أهداف المشروع</a:t>
            </a:r>
            <a:endParaRPr lang="en-US" sz="3600" b="1" dirty="0">
              <a:solidFill>
                <a:srgbClr val="C00000"/>
              </a:solidFill>
              <a:effectLst>
                <a:outerShdw blurRad="38100" dist="38100" dir="2700000" algn="tl">
                  <a:srgbClr val="000000">
                    <a:alpha val="43137"/>
                  </a:srgbClr>
                </a:outerShdw>
              </a:effectLst>
            </a:endParaRPr>
          </a:p>
        </p:txBody>
      </p:sp>
      <p:sp>
        <p:nvSpPr>
          <p:cNvPr id="5" name="Content Placeholder 4"/>
          <p:cNvSpPr>
            <a:spLocks noGrp="1"/>
          </p:cNvSpPr>
          <p:nvPr>
            <p:ph sz="quarter" idx="1"/>
          </p:nvPr>
        </p:nvSpPr>
        <p:spPr>
          <a:xfrm>
            <a:off x="467544" y="1412776"/>
            <a:ext cx="7467600" cy="4873752"/>
          </a:xfrm>
        </p:spPr>
        <p:txBody>
          <a:bodyPr/>
          <a:lstStyle/>
          <a:p>
            <a:pPr algn="r" rtl="1"/>
            <a:r>
              <a:rPr lang="ar-SA" b="1" dirty="0" smtClean="0">
                <a:latin typeface="Arial" pitchFamily="34" charset="0"/>
                <a:cs typeface="Arial" pitchFamily="34" charset="0"/>
              </a:rPr>
              <a:t>يعتبر تحديد الهدف المراد تحقيقه نقطة الانطلاق والبدء في تحليل جدوى </a:t>
            </a:r>
            <a:r>
              <a:rPr lang="ar-SA" b="1" dirty="0" err="1" smtClean="0">
                <a:latin typeface="Arial" pitchFamily="34" charset="0"/>
                <a:cs typeface="Arial" pitchFamily="34" charset="0"/>
              </a:rPr>
              <a:t>المشروع.</a:t>
            </a:r>
            <a:r>
              <a:rPr lang="ar-SA" b="1" dirty="0" smtClean="0">
                <a:latin typeface="Arial" pitchFamily="34" charset="0"/>
                <a:cs typeface="Arial" pitchFamily="34" charset="0"/>
              </a:rPr>
              <a:t> </a:t>
            </a:r>
          </a:p>
          <a:p>
            <a:pPr algn="r" rtl="1"/>
            <a:r>
              <a:rPr lang="ar-SA" b="1" u="sng" dirty="0" smtClean="0">
                <a:latin typeface="Arial" pitchFamily="34" charset="0"/>
                <a:cs typeface="Arial" pitchFamily="34" charset="0"/>
              </a:rPr>
              <a:t>أهداف المشروعات </a:t>
            </a:r>
            <a:r>
              <a:rPr lang="ar-SA" b="1" u="sng" dirty="0" err="1" smtClean="0">
                <a:latin typeface="Arial" pitchFamily="34" charset="0"/>
                <a:cs typeface="Arial" pitchFamily="34" charset="0"/>
              </a:rPr>
              <a:t>الخاصة:</a:t>
            </a:r>
            <a:endParaRPr lang="ar-SA" b="1" u="sng" dirty="0" smtClean="0">
              <a:latin typeface="Arial" pitchFamily="34" charset="0"/>
              <a:cs typeface="Arial" pitchFamily="34" charset="0"/>
            </a:endParaRPr>
          </a:p>
          <a:p>
            <a:pPr lvl="1" algn="r" rtl="1"/>
            <a:r>
              <a:rPr lang="ar-SA" sz="2400" b="1" dirty="0" smtClean="0">
                <a:latin typeface="Arial" pitchFamily="34" charset="0"/>
                <a:cs typeface="Arial" pitchFamily="34" charset="0"/>
              </a:rPr>
              <a:t>تفترض النظرية الاقتصادية للمشروع أن تحقيق أقصى ربح يعتبر من الأهداف الرئيسية للمشروع، والربح الذي يسعى إليه المشروع هو الفرق بين حصيلة المبيعات وتكاليف الإنتاج، ويندرج في تكاليف الإنتاج بهذا المفهوم كل النفقات التي يتحملها المشروع.</a:t>
            </a:r>
          </a:p>
          <a:p>
            <a:pPr lvl="1" algn="r" rtl="1"/>
            <a:r>
              <a:rPr lang="ar-SA" sz="2400" b="1" dirty="0" smtClean="0">
                <a:latin typeface="Arial" pitchFamily="34" charset="0"/>
                <a:cs typeface="Arial" pitchFamily="34" charset="0"/>
              </a:rPr>
              <a:t>على الرغم من أن تحقيق الربح يعتبر ضروري لاستمرار المشروع </a:t>
            </a:r>
            <a:r>
              <a:rPr lang="ar-SA" sz="2400" b="1" dirty="0" err="1" smtClean="0">
                <a:latin typeface="Arial" pitchFamily="34" charset="0"/>
                <a:cs typeface="Arial" pitchFamily="34" charset="0"/>
              </a:rPr>
              <a:t>ونموه </a:t>
            </a:r>
            <a:r>
              <a:rPr lang="ar-SA" sz="2400" b="1" dirty="0" smtClean="0">
                <a:latin typeface="Arial" pitchFamily="34" charset="0"/>
                <a:cs typeface="Arial" pitchFamily="34" charset="0"/>
              </a:rPr>
              <a:t>، إلا أنه لا يعتبر الهدف </a:t>
            </a:r>
            <a:r>
              <a:rPr lang="ar-SA" sz="2400" b="1" dirty="0" err="1" smtClean="0">
                <a:latin typeface="Arial" pitchFamily="34" charset="0"/>
                <a:cs typeface="Arial" pitchFamily="34" charset="0"/>
              </a:rPr>
              <a:t>الوحيد </a:t>
            </a:r>
            <a:r>
              <a:rPr lang="ar-SA" sz="2400" b="1" dirty="0" smtClean="0">
                <a:latin typeface="Arial" pitchFamily="34" charset="0"/>
                <a:cs typeface="Arial" pitchFamily="34" charset="0"/>
              </a:rPr>
              <a:t>- فبجانب تحقيق الأرباح نجد أهداف أخرى كثيرة موضعاً لاهتمام المشروعات الخاصة ومن أهمها:</a:t>
            </a:r>
            <a:endParaRPr lang="en-US" sz="2400" b="1" dirty="0" smtClean="0">
              <a:latin typeface="Arial" pitchFamily="34" charset="0"/>
              <a:cs typeface="Arial" pitchFamily="34" charset="0"/>
            </a:endParaRPr>
          </a:p>
          <a:p>
            <a:pPr lvl="1" algn="r" rt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7467600" cy="980728"/>
          </a:xfrm>
        </p:spPr>
        <p:txBody>
          <a:bodyPr anchor="ctr"/>
          <a:lstStyle/>
          <a:p>
            <a:pPr algn="r" rtl="1"/>
            <a:r>
              <a:rPr lang="ar-SA" sz="3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تحديد أهداف المشروع </a:t>
            </a:r>
            <a:r>
              <a:rPr lang="ar-SA" sz="3200" b="1" dirty="0" err="1" smtClean="0">
                <a:solidFill>
                  <a:srgbClr val="C00000"/>
                </a:solidFill>
                <a:effectLst>
                  <a:outerShdw blurRad="38100" dist="38100" dir="2700000" algn="tl">
                    <a:srgbClr val="000000">
                      <a:alpha val="43137"/>
                    </a:srgbClr>
                  </a:outerShdw>
                </a:effectLst>
                <a:latin typeface="Arial" pitchFamily="34" charset="0"/>
                <a:cs typeface="Arial" pitchFamily="34" charset="0"/>
              </a:rPr>
              <a:t>الخاصة </a:t>
            </a:r>
            <a:r>
              <a:rPr lang="ar-SA" sz="32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تابع </a:t>
            </a:r>
            <a:endParaRPr lang="en-US" dirty="0"/>
          </a:p>
        </p:txBody>
      </p:sp>
      <p:sp>
        <p:nvSpPr>
          <p:cNvPr id="3" name="Content Placeholder 2"/>
          <p:cNvSpPr>
            <a:spLocks noGrp="1"/>
          </p:cNvSpPr>
          <p:nvPr>
            <p:ph sz="quarter" idx="1"/>
          </p:nvPr>
        </p:nvSpPr>
        <p:spPr>
          <a:xfrm>
            <a:off x="467544" y="1052736"/>
            <a:ext cx="7467600" cy="5328592"/>
          </a:xfrm>
        </p:spPr>
        <p:txBody>
          <a:bodyPr>
            <a:normAutofit/>
          </a:bodyPr>
          <a:lstStyle/>
          <a:p>
            <a:pPr marL="457200" indent="-457200" algn="just" rtl="1">
              <a:buFont typeface="+mj-lt"/>
              <a:buAutoNum type="arabicPeriod"/>
            </a:pPr>
            <a:r>
              <a:rPr lang="ar-SA" b="1" dirty="0" smtClean="0"/>
              <a:t>تحقيق أقصى قدر ممكن من المبيعات كوسيلة لحصول المشروع على شهرة كبيرة في الأسواق، حتى ولو أدى </a:t>
            </a:r>
            <a:r>
              <a:rPr lang="ar-SA" b="1" dirty="0" err="1" smtClean="0"/>
              <a:t>هذا </a:t>
            </a:r>
            <a:r>
              <a:rPr lang="ar-SA" b="1" dirty="0" smtClean="0"/>
              <a:t>–في الأجل القصير- إلى عدم توزيع أرباح عالية على المساهمين، ومن جهة أخرى فإن المشروع الحديث قد يعمل بدافع أقصى قدر ممكن من المبيعات تحقيقاً لما </a:t>
            </a:r>
            <a:r>
              <a:rPr lang="ar-SA" b="1" dirty="0" err="1" smtClean="0"/>
              <a:t>يلي:</a:t>
            </a:r>
            <a:endParaRPr lang="ar-SA" b="1" dirty="0" smtClean="0"/>
          </a:p>
          <a:p>
            <a:pPr marL="708660" lvl="1" indent="-342900" algn="just" rtl="1"/>
            <a:r>
              <a:rPr lang="ar-SA" b="1" dirty="0" smtClean="0"/>
              <a:t>( </a:t>
            </a:r>
            <a:r>
              <a:rPr lang="ar-SA" b="1" dirty="0" err="1" smtClean="0"/>
              <a:t>أ </a:t>
            </a:r>
            <a:r>
              <a:rPr lang="ar-SA" b="1" dirty="0" smtClean="0"/>
              <a:t>) زيادة الإيرادات ومن ثم تنمية الأرباح.</a:t>
            </a:r>
          </a:p>
          <a:p>
            <a:pPr marL="708660" lvl="1" indent="-342900" algn="just" rtl="1"/>
            <a:r>
              <a:rPr lang="ar-SA" b="1" dirty="0" err="1" smtClean="0"/>
              <a:t>(ب </a:t>
            </a:r>
            <a:r>
              <a:rPr lang="ar-SA" b="1" dirty="0" smtClean="0"/>
              <a:t>) تحقيق الأهداف الخاصة للمديرين الذين ترتبط مصالحهم برقم الأعمال، حيث يتوقف ما يحصل عليه هؤلاء من مرتبات ومكافئات بطريقة مباشرة بمستوى النشاط وحجم المبيعات وليس بالأرباح.</a:t>
            </a:r>
          </a:p>
          <a:p>
            <a:pPr marL="457200" indent="-457200" algn="r" rtl="1">
              <a:buFont typeface="+mj-lt"/>
              <a:buAutoNum type="arabicPeriod"/>
            </a:pPr>
            <a:r>
              <a:rPr lang="ar-SA" b="1" dirty="0" smtClean="0">
                <a:latin typeface="Arial" pitchFamily="34" charset="0"/>
                <a:cs typeface="Arial" pitchFamily="34" charset="0"/>
              </a:rPr>
              <a:t>قد يكون الهدف من الإنفاق الاستثماري لمشروع قائم هو حماية النشاط الرئيسي له من خطر توقف الإنتاج، فمثلاً تهتم شركات الغزل والنسيج الكبرى بإنشاء وحدات إنتاجية </a:t>
            </a:r>
            <a:r>
              <a:rPr lang="ar-SA" b="1" dirty="0" err="1" smtClean="0">
                <a:latin typeface="Arial" pitchFamily="34" charset="0"/>
                <a:cs typeface="Arial" pitchFamily="34" charset="0"/>
              </a:rPr>
              <a:t>مستقلة </a:t>
            </a:r>
            <a:r>
              <a:rPr lang="ar-SA" b="1" dirty="0" smtClean="0">
                <a:latin typeface="Arial" pitchFamily="34" charset="0"/>
                <a:cs typeface="Arial" pitchFamily="34" charset="0"/>
              </a:rPr>
              <a:t>"ورش" لتصنيع أهم قطع الغيار التي تحتاجها حتى لا تتعرض لخطر توقف الإنتاج وتعطله لعدم ورودها في الوقت المناسب.</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643192" cy="994122"/>
          </a:xfrm>
        </p:spPr>
        <p:txBody>
          <a:bodyPr/>
          <a:lstStyle/>
          <a:p>
            <a:pPr algn="r" rtl="1"/>
            <a:r>
              <a:rPr lang="ar-SA" b="1" dirty="0" smtClean="0">
                <a:solidFill>
                  <a:srgbClr val="C00000"/>
                </a:solidFill>
                <a:effectLst>
                  <a:outerShdw blurRad="38100" dist="38100" dir="2700000" algn="tl">
                    <a:srgbClr val="000000">
                      <a:alpha val="43137"/>
                    </a:srgbClr>
                  </a:outerShdw>
                </a:effectLst>
              </a:rPr>
              <a:t>اهداف المشروع العامة </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539552" y="1340768"/>
            <a:ext cx="7467600" cy="5112568"/>
          </a:xfrm>
        </p:spPr>
        <p:txBody>
          <a:bodyPr>
            <a:normAutofit fontScale="92500"/>
          </a:bodyPr>
          <a:lstStyle/>
          <a:p>
            <a:pPr marL="342900" indent="-342900" algn="just" rtl="1">
              <a:spcAft>
                <a:spcPts val="600"/>
              </a:spcAft>
              <a:defRPr/>
            </a:pPr>
            <a:r>
              <a:rPr lang="ar-SA" b="1" u="sng" dirty="0" smtClean="0">
                <a:latin typeface="Arial" pitchFamily="34" charset="0"/>
                <a:cs typeface="Arial" pitchFamily="34" charset="0"/>
              </a:rPr>
              <a:t>تحقيق المنفعة </a:t>
            </a:r>
            <a:r>
              <a:rPr lang="ar-SA" b="1" u="sng" dirty="0" err="1" smtClean="0">
                <a:latin typeface="Arial" pitchFamily="34" charset="0"/>
                <a:cs typeface="Arial" pitchFamily="34" charset="0"/>
              </a:rPr>
              <a:t>العامة </a:t>
            </a:r>
            <a:r>
              <a:rPr lang="ar-SA" b="1" dirty="0" smtClean="0">
                <a:latin typeface="Arial" pitchFamily="34" charset="0"/>
                <a:cs typeface="Arial" pitchFamily="34" charset="0"/>
              </a:rPr>
              <a:t>: هو الهدف الأساسي للمشروع العام سواء تحقق ربح من قيام هذا المشروع أو لم يتحقق، فالمنفعة العامة قد تكون في </a:t>
            </a:r>
            <a:r>
              <a:rPr lang="ar-SA" b="1" u="sng" dirty="0" smtClean="0">
                <a:latin typeface="Arial" pitchFamily="34" charset="0"/>
                <a:cs typeface="Arial" pitchFamily="34" charset="0"/>
              </a:rPr>
              <a:t>بيع سلعة </a:t>
            </a:r>
            <a:r>
              <a:rPr lang="ar-SA" b="1" dirty="0" smtClean="0">
                <a:latin typeface="Arial" pitchFamily="34" charset="0"/>
                <a:cs typeface="Arial" pitchFamily="34" charset="0"/>
              </a:rPr>
              <a:t>أو </a:t>
            </a:r>
            <a:r>
              <a:rPr lang="ar-SA" b="1" u="sng" dirty="0" smtClean="0">
                <a:latin typeface="Arial" pitchFamily="34" charset="0"/>
                <a:cs typeface="Arial" pitchFamily="34" charset="0"/>
              </a:rPr>
              <a:t>تقديم خدمة بثمن تكلفتها </a:t>
            </a:r>
            <a:r>
              <a:rPr lang="ar-SA" b="1" dirty="0" smtClean="0">
                <a:latin typeface="Arial" pitchFamily="34" charset="0"/>
                <a:cs typeface="Arial" pitchFamily="34" charset="0"/>
              </a:rPr>
              <a:t>أو </a:t>
            </a:r>
            <a:r>
              <a:rPr lang="ar-SA" b="1" u="sng" dirty="0" smtClean="0">
                <a:latin typeface="Arial" pitchFamily="34" charset="0"/>
                <a:cs typeface="Arial" pitchFamily="34" charset="0"/>
              </a:rPr>
              <a:t>أقل </a:t>
            </a:r>
            <a:r>
              <a:rPr lang="ar-SA" b="1" dirty="0" smtClean="0">
                <a:latin typeface="Arial" pitchFamily="34" charset="0"/>
                <a:cs typeface="Arial" pitchFamily="34" charset="0"/>
              </a:rPr>
              <a:t>أو </a:t>
            </a:r>
            <a:r>
              <a:rPr lang="ar-SA" b="1" u="sng" dirty="0" smtClean="0">
                <a:latin typeface="Arial" pitchFamily="34" charset="0"/>
                <a:cs typeface="Arial" pitchFamily="34" charset="0"/>
              </a:rPr>
              <a:t>أكثر</a:t>
            </a:r>
            <a:r>
              <a:rPr lang="ar-SA" b="1" dirty="0" smtClean="0">
                <a:latin typeface="Arial" pitchFamily="34" charset="0"/>
                <a:cs typeface="Arial" pitchFamily="34" charset="0"/>
              </a:rPr>
              <a:t>، ولكن يجب ألا يفهم من ذلك أن المشروعات العامة لا تهتم إطلاقاً بالربح بل يجب ألا يتم ذلك على حساب تحقيق الأهداف التي أنشئ المشروع العام من أجلها، وفيما يلي نستعرض أهم الأهداف التي تنشأ من أجلها المشروعات </a:t>
            </a:r>
            <a:r>
              <a:rPr lang="ar-SA" b="1" dirty="0" err="1" smtClean="0">
                <a:latin typeface="Arial" pitchFamily="34" charset="0"/>
                <a:cs typeface="Arial" pitchFamily="34" charset="0"/>
              </a:rPr>
              <a:t>العامة:</a:t>
            </a:r>
            <a:endParaRPr lang="ar-SA" b="1" dirty="0" smtClean="0">
              <a:latin typeface="Arial" pitchFamily="34" charset="0"/>
              <a:cs typeface="Arial" pitchFamily="34" charset="0"/>
            </a:endParaRPr>
          </a:p>
          <a:p>
            <a:pPr marL="342900" indent="-342900" algn="just" rtl="1">
              <a:spcAft>
                <a:spcPts val="600"/>
              </a:spcAft>
              <a:defRPr/>
            </a:pPr>
            <a:r>
              <a:rPr lang="ar-SA" dirty="0" smtClean="0">
                <a:latin typeface="Arial" pitchFamily="34" charset="0"/>
                <a:cs typeface="Arial" pitchFamily="34" charset="0"/>
              </a:rPr>
              <a:t>1- قيام بعض المشروعات الوطنية لاعتبارات اقتصادية قومية كاستخراج البترول ومعامل </a:t>
            </a:r>
            <a:r>
              <a:rPr lang="ar-SA" dirty="0" err="1" smtClean="0">
                <a:latin typeface="Arial" pitchFamily="34" charset="0"/>
                <a:cs typeface="Arial" pitchFamily="34" charset="0"/>
              </a:rPr>
              <a:t>تكريره </a:t>
            </a:r>
            <a:r>
              <a:rPr lang="ar-SA" dirty="0" smtClean="0">
                <a:latin typeface="Arial" pitchFamily="34" charset="0"/>
                <a:cs typeface="Arial" pitchFamily="34" charset="0"/>
              </a:rPr>
              <a:t>، أو إنشاء قاعدة من الصناعات الثقيلة كأساس للتنمية.</a:t>
            </a:r>
          </a:p>
          <a:p>
            <a:pPr marL="342900" indent="-342900" algn="just" rtl="1">
              <a:spcAft>
                <a:spcPts val="600"/>
              </a:spcAft>
              <a:defRPr/>
            </a:pPr>
            <a:r>
              <a:rPr lang="ar-SA" dirty="0" smtClean="0">
                <a:latin typeface="Arial" pitchFamily="34" charset="0"/>
                <a:cs typeface="Arial" pitchFamily="34" charset="0"/>
              </a:rPr>
              <a:t>2- قد تقوم الدولة بإنشاء مشروعات وبيع منتجاتها بأقل من التكلفة لاعتبارات اجتماعية، كما هو الحال في </a:t>
            </a:r>
            <a:r>
              <a:rPr lang="ar-SA" dirty="0" err="1" smtClean="0">
                <a:latin typeface="Arial" pitchFamily="34" charset="0"/>
                <a:cs typeface="Arial" pitchFamily="34" charset="0"/>
              </a:rPr>
              <a:t>مصر </a:t>
            </a:r>
            <a:r>
              <a:rPr lang="ar-SA" dirty="0" smtClean="0">
                <a:latin typeface="Arial" pitchFamily="34" charset="0"/>
                <a:cs typeface="Arial" pitchFamily="34" charset="0"/>
              </a:rPr>
              <a:t>(الخبز والأقمشة الشعبية والأدوية</a:t>
            </a:r>
            <a:r>
              <a:rPr lang="ar-SA" dirty="0" err="1" smtClean="0">
                <a:latin typeface="Arial" pitchFamily="34" charset="0"/>
                <a:cs typeface="Arial" pitchFamily="34" charset="0"/>
              </a:rPr>
              <a:t>) </a:t>
            </a:r>
            <a:r>
              <a:rPr lang="ar-SA" dirty="0" smtClean="0">
                <a:latin typeface="Arial" pitchFamily="34" charset="0"/>
                <a:cs typeface="Arial" pitchFamily="34" charset="0"/>
              </a:rPr>
              <a:t>...الخ.</a:t>
            </a:r>
          </a:p>
          <a:p>
            <a:pPr marL="342900" indent="-342900" algn="just" rtl="1">
              <a:spcAft>
                <a:spcPts val="600"/>
              </a:spcAft>
              <a:defRPr/>
            </a:pPr>
            <a:r>
              <a:rPr lang="ar-SA" dirty="0" smtClean="0">
                <a:latin typeface="Arial" pitchFamily="34" charset="0"/>
                <a:cs typeface="Arial" pitchFamily="34" charset="0"/>
              </a:rPr>
              <a:t>4- مشروعات المنافع العامة التي تنتج الخدمات الأساسية مثل النقل والمواصلات والكهرباء...الخ، فنظراً للأهمية الإستراتيجية لهذه الخدمات قد ترى الدولة قصر القيام </a:t>
            </a:r>
            <a:r>
              <a:rPr lang="ar-SA" dirty="0" err="1" smtClean="0">
                <a:latin typeface="Arial" pitchFamily="34" charset="0"/>
                <a:cs typeface="Arial" pitchFamily="34" charset="0"/>
              </a:rPr>
              <a:t>بها</a:t>
            </a:r>
            <a:r>
              <a:rPr lang="ar-SA" dirty="0" smtClean="0">
                <a:latin typeface="Arial" pitchFamily="34" charset="0"/>
                <a:cs typeface="Arial" pitchFamily="34" charset="0"/>
              </a:rPr>
              <a:t> وحدها دون القطاع </a:t>
            </a:r>
            <a:r>
              <a:rPr lang="ar-SA" dirty="0" err="1" smtClean="0">
                <a:latin typeface="Arial" pitchFamily="34" charset="0"/>
                <a:cs typeface="Arial" pitchFamily="34" charset="0"/>
              </a:rPr>
              <a:t>الخاص </a:t>
            </a:r>
            <a:r>
              <a:rPr lang="ar-SA" b="1" dirty="0" err="1" smtClean="0">
                <a:latin typeface="Arial" pitchFamily="34" charset="0"/>
                <a:cs typeface="Arial" pitchFamily="34" charset="0"/>
              </a:rPr>
              <a:t>.</a:t>
            </a:r>
            <a:endParaRPr lang="ar-SA"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Autofit/>
          </a:bodyPr>
          <a:lstStyle/>
          <a:p>
            <a:pPr marL="54864" lvl="1" indent="0" rtl="1" eaLnBrk="1" fontAlgn="auto" hangingPunct="1">
              <a:spcAft>
                <a:spcPts val="0"/>
              </a:spcAft>
              <a:defRPr/>
            </a:pPr>
            <a:r>
              <a:rPr lang="ar-SA" sz="4000" b="1" kern="1200" dirty="0">
                <a:solidFill>
                  <a:srgbClr val="C00000"/>
                </a:solidFill>
                <a:effectLst>
                  <a:outerShdw blurRad="38100" dist="38100" dir="2700000" algn="tl">
                    <a:srgbClr val="000000">
                      <a:alpha val="43137"/>
                    </a:srgbClr>
                  </a:outerShdw>
                </a:effectLst>
                <a:latin typeface="+mj-lt"/>
                <a:ea typeface="+mj-ea"/>
                <a:cs typeface="+mn-cs"/>
              </a:rPr>
              <a:t>القائمون</a:t>
            </a:r>
            <a:r>
              <a:rPr lang="ar-SA" sz="4000" b="1" dirty="0">
                <a:solidFill>
                  <a:srgbClr val="C00000"/>
                </a:solidFill>
                <a:effectLst>
                  <a:outerShdw blurRad="38100" dist="38100" dir="2700000" algn="tl">
                    <a:srgbClr val="000000">
                      <a:alpha val="43137"/>
                    </a:srgbClr>
                  </a:outerShdw>
                </a:effectLst>
                <a:latin typeface="Simplified Arabic" pitchFamily="18" charset="-78"/>
                <a:cs typeface="+mn-cs"/>
              </a:rPr>
              <a:t> </a:t>
            </a:r>
            <a:r>
              <a:rPr lang="ar-SA" sz="4000" b="1" kern="1200" dirty="0">
                <a:solidFill>
                  <a:srgbClr val="C00000"/>
                </a:solidFill>
                <a:effectLst>
                  <a:outerShdw blurRad="38100" dist="38100" dir="2700000" algn="tl">
                    <a:srgbClr val="000000">
                      <a:alpha val="43137"/>
                    </a:srgbClr>
                  </a:outerShdw>
                </a:effectLst>
                <a:latin typeface="+mj-lt"/>
                <a:ea typeface="+mj-ea"/>
                <a:cs typeface="+mn-cs"/>
              </a:rPr>
              <a:t>بدراسات</a:t>
            </a:r>
            <a:r>
              <a:rPr lang="ar-SA" sz="4000" b="1" dirty="0">
                <a:solidFill>
                  <a:srgbClr val="C00000"/>
                </a:solidFill>
                <a:effectLst>
                  <a:outerShdw blurRad="38100" dist="38100" dir="2700000" algn="tl">
                    <a:srgbClr val="000000">
                      <a:alpha val="43137"/>
                    </a:srgbClr>
                  </a:outerShdw>
                </a:effectLst>
                <a:latin typeface="Simplified Arabic" pitchFamily="18" charset="-78"/>
                <a:cs typeface="+mn-cs"/>
              </a:rPr>
              <a:t> </a:t>
            </a:r>
            <a:r>
              <a:rPr lang="ar-SA" sz="4000" b="1" kern="1200" dirty="0" smtClean="0">
                <a:solidFill>
                  <a:srgbClr val="C00000"/>
                </a:solidFill>
                <a:effectLst>
                  <a:outerShdw blurRad="38100" dist="38100" dir="2700000" algn="tl">
                    <a:srgbClr val="000000">
                      <a:alpha val="43137"/>
                    </a:srgbClr>
                  </a:outerShdw>
                </a:effectLst>
                <a:latin typeface="+mj-lt"/>
                <a:ea typeface="+mj-ea"/>
                <a:cs typeface="+mn-cs"/>
              </a:rPr>
              <a:t>الجدوى</a:t>
            </a:r>
            <a:endParaRPr lang="en-US" sz="4000" b="1" dirty="0">
              <a:solidFill>
                <a:srgbClr val="C00000"/>
              </a:solidFill>
              <a:effectLst>
                <a:outerShdw blurRad="38100" dist="38100" dir="2700000" algn="tl">
                  <a:srgbClr val="000000">
                    <a:alpha val="43137"/>
                  </a:srgbClr>
                </a:outerShdw>
              </a:effectLst>
              <a:cs typeface="+mn-cs"/>
            </a:endParaRPr>
          </a:p>
        </p:txBody>
      </p:sp>
      <p:sp>
        <p:nvSpPr>
          <p:cNvPr id="41987" name="Content Placeholder 2"/>
          <p:cNvSpPr>
            <a:spLocks noGrp="1"/>
          </p:cNvSpPr>
          <p:nvPr>
            <p:ph idx="1"/>
          </p:nvPr>
        </p:nvSpPr>
        <p:spPr/>
        <p:txBody>
          <a:bodyPr/>
          <a:lstStyle/>
          <a:p>
            <a:pPr algn="just" rtl="1" eaLnBrk="1" hangingPunct="1"/>
            <a:r>
              <a:rPr lang="ar-SA" dirty="0" smtClean="0">
                <a:latin typeface="Simplified Arabic" pitchFamily="18" charset="-78"/>
                <a:cs typeface="Simplified Arabic" pitchFamily="18" charset="-78"/>
              </a:rPr>
              <a:t>يحتاج إعداد دراسات الجدوى مجموعة من الخبرات الفنية </a:t>
            </a:r>
            <a:r>
              <a:rPr lang="ar-SA" dirty="0" err="1" smtClean="0">
                <a:latin typeface="Simplified Arabic" pitchFamily="18" charset="-78"/>
                <a:cs typeface="Simplified Arabic" pitchFamily="18" charset="-78"/>
              </a:rPr>
              <a:t>المتخصصة </a:t>
            </a:r>
            <a:r>
              <a:rPr lang="ar-SA" dirty="0" smtClean="0">
                <a:latin typeface="Simplified Arabic" pitchFamily="18" charset="-78"/>
                <a:cs typeface="Simplified Arabic" pitchFamily="18" charset="-78"/>
              </a:rPr>
              <a:t>(الاقتصاد، المحاسبة، الإحصاء، إدارة الأعمال، بحوث العمليات، الهندسة، الحاسب الآلي، القانون، وغيرهم)، تمتلك مجموعة من الأدوات والأساليب العلمية التي تستخدم في كل مرحلة من مراحل الدراسة وفقا لطبيعة المشروع </a:t>
            </a:r>
            <a:r>
              <a:rPr lang="ar-SA" dirty="0" err="1" smtClean="0">
                <a:latin typeface="Simplified Arabic" pitchFamily="18" charset="-78"/>
                <a:cs typeface="Simplified Arabic" pitchFamily="18" charset="-78"/>
              </a:rPr>
              <a:t>وحجمه.</a:t>
            </a:r>
            <a:r>
              <a:rPr lang="ar-SA" dirty="0" smtClean="0">
                <a:latin typeface="Simplified Arabic" pitchFamily="18" charset="-78"/>
                <a:cs typeface="Simplified Arabic" pitchFamily="18" charset="-78"/>
              </a:rPr>
              <a:t> وعادة ما يقوم بإعداد دراسات </a:t>
            </a:r>
            <a:r>
              <a:rPr lang="ar-SA" dirty="0" err="1" smtClean="0">
                <a:latin typeface="Simplified Arabic" pitchFamily="18" charset="-78"/>
                <a:cs typeface="Simplified Arabic" pitchFamily="18" charset="-78"/>
              </a:rPr>
              <a:t>الجدوى:</a:t>
            </a:r>
            <a:endParaRPr lang="ar-SA" dirty="0" smtClean="0">
              <a:latin typeface="Simplified Arabic" pitchFamily="18" charset="-78"/>
              <a:cs typeface="Simplified Arabic" pitchFamily="18" charset="-78"/>
            </a:endParaRPr>
          </a:p>
          <a:p>
            <a:pPr algn="just" rtl="1" eaLnBrk="1" hangingPunct="1"/>
            <a:r>
              <a:rPr lang="ar-SA" dirty="0" err="1" smtClean="0">
                <a:latin typeface="Simplified Arabic" pitchFamily="18" charset="-78"/>
                <a:cs typeface="Simplified Arabic" pitchFamily="18" charset="-78"/>
              </a:rPr>
              <a:t>البنوك،</a:t>
            </a:r>
            <a:endParaRPr lang="ar-SA" dirty="0" smtClean="0">
              <a:latin typeface="Simplified Arabic" pitchFamily="18" charset="-78"/>
              <a:cs typeface="Simplified Arabic" pitchFamily="18" charset="-78"/>
            </a:endParaRPr>
          </a:p>
          <a:p>
            <a:pPr algn="just" rtl="1" eaLnBrk="1" hangingPunct="1"/>
            <a:r>
              <a:rPr lang="ar-SA" dirty="0" smtClean="0">
                <a:latin typeface="Simplified Arabic" pitchFamily="18" charset="-78"/>
                <a:cs typeface="Simplified Arabic" pitchFamily="18" charset="-78"/>
              </a:rPr>
              <a:t>المكاتب الاستشارية وبيوت الخبرة </a:t>
            </a:r>
            <a:r>
              <a:rPr lang="ar-SA" dirty="0" err="1" smtClean="0">
                <a:latin typeface="Simplified Arabic" pitchFamily="18" charset="-78"/>
                <a:cs typeface="Simplified Arabic" pitchFamily="18" charset="-78"/>
              </a:rPr>
              <a:t>المتخصصة،</a:t>
            </a:r>
            <a:endParaRPr lang="ar-SA" dirty="0" smtClean="0">
              <a:latin typeface="Simplified Arabic" pitchFamily="18" charset="-78"/>
              <a:cs typeface="Simplified Arabic" pitchFamily="18" charset="-78"/>
            </a:endParaRPr>
          </a:p>
          <a:p>
            <a:pPr algn="just" rtl="1" eaLnBrk="1" hangingPunct="1"/>
            <a:r>
              <a:rPr lang="ar-SA" dirty="0" smtClean="0">
                <a:latin typeface="Simplified Arabic" pitchFamily="18" charset="-78"/>
                <a:cs typeface="Simplified Arabic" pitchFamily="18" charset="-78"/>
              </a:rPr>
              <a:t>الجمعيات العلمية.</a:t>
            </a:r>
            <a:endParaRPr lang="en-US" dirty="0" smtClean="0"/>
          </a:p>
        </p:txBody>
      </p:sp>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a:bodyPr>
          <a:lstStyle/>
          <a:p>
            <a:pPr marL="54864" indent="0" algn="r" rtl="1" eaLnBrk="1" fontAlgn="auto" hangingPunct="1">
              <a:spcAft>
                <a:spcPts val="0"/>
              </a:spcAft>
              <a:defRPr/>
            </a:pPr>
            <a:r>
              <a:rPr lang="ar-SA" sz="4400" b="1" dirty="0" smtClean="0">
                <a:solidFill>
                  <a:schemeClr val="tx1"/>
                </a:solidFill>
                <a:effectLst>
                  <a:outerShdw blurRad="38100" dist="38100" dir="2700000" algn="tl">
                    <a:srgbClr val="000000">
                      <a:alpha val="43137"/>
                    </a:srgbClr>
                  </a:outerShdw>
                </a:effectLst>
                <a:cs typeface="Simplified Arabic" pitchFamily="2" charset="-78"/>
              </a:rPr>
              <a:t>تكون دراسة الجدوى للحالات </a:t>
            </a:r>
            <a:r>
              <a:rPr lang="ar-SA" sz="4400" b="1" dirty="0" err="1" smtClean="0">
                <a:solidFill>
                  <a:schemeClr val="tx1"/>
                </a:solidFill>
                <a:effectLst>
                  <a:outerShdw blurRad="38100" dist="38100" dir="2700000" algn="tl">
                    <a:srgbClr val="000000">
                      <a:alpha val="43137"/>
                    </a:srgbClr>
                  </a:outerShdw>
                </a:effectLst>
                <a:cs typeface="Simplified Arabic" pitchFamily="2" charset="-78"/>
              </a:rPr>
              <a:t>التالية:</a:t>
            </a:r>
            <a:r>
              <a:rPr lang="ar-SA" sz="4400" b="1" dirty="0" smtClean="0">
                <a:solidFill>
                  <a:schemeClr val="tx1"/>
                </a:solidFill>
                <a:effectLst>
                  <a:outerShdw blurRad="38100" dist="38100" dir="2700000" algn="tl">
                    <a:srgbClr val="000000">
                      <a:alpha val="43137"/>
                    </a:srgbClr>
                  </a:outerShdw>
                </a:effectLst>
                <a:cs typeface="Simplified Arabic" pitchFamily="2" charset="-78"/>
              </a:rPr>
              <a:t> </a:t>
            </a:r>
            <a:endParaRPr lang="en-US" sz="2800" b="1"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a:bodyPr>
          <a:lstStyle/>
          <a:p>
            <a:pPr marL="360000" algn="r" rtl="1" eaLnBrk="1" fontAlgn="auto" hangingPunct="1">
              <a:lnSpc>
                <a:spcPct val="120000"/>
              </a:lnSpc>
              <a:spcBef>
                <a:spcPts val="0"/>
              </a:spcBef>
              <a:spcAft>
                <a:spcPts val="0"/>
              </a:spcAft>
              <a:buFont typeface="Wingdings 2"/>
              <a:buChar char=""/>
              <a:defRPr/>
            </a:pPr>
            <a:endParaRPr lang="ar-SA" b="1" dirty="0" smtClean="0">
              <a:effectLst>
                <a:outerShdw blurRad="38100" dist="38100" dir="2700000" algn="tl">
                  <a:srgbClr val="000000">
                    <a:alpha val="43137"/>
                  </a:srgbClr>
                </a:outerShdw>
              </a:effectLst>
              <a:cs typeface="Simplified Arabic" pitchFamily="2" charset="-78"/>
            </a:endParaRP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تجديد مشروع قائم.</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تطوير مشروع قائم.</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التوسع في مشروع قائم.</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تغيير مجال الإنتاج أو النشاط.</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عمليات الإحلال.</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حالات الصيانة غير العادية.</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مشروع استثماري جديد.</a:t>
            </a:r>
          </a:p>
          <a:p>
            <a:pPr marL="360000" algn="r" rtl="1" eaLnBrk="1" fontAlgn="auto" hangingPunct="1">
              <a:lnSpc>
                <a:spcPct val="120000"/>
              </a:lnSpc>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أخري.(المفاضلة بين البدائل، التطوير التنظيمي، تغيير النشاط).</a:t>
            </a:r>
          </a:p>
          <a:p>
            <a:pPr algn="r" rtl="1" eaLnBrk="1" fontAlgn="auto" hangingPunct="1">
              <a:spcBef>
                <a:spcPts val="0"/>
              </a:spcBef>
              <a:spcAft>
                <a:spcPts val="0"/>
              </a:spcAft>
              <a:buFont typeface="Wingdings 2"/>
              <a:buChar char=""/>
              <a:defRPr/>
            </a:pPr>
            <a:endParaRPr lang="en-US" b="1" dirty="0"/>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r" rtl="1" eaLnBrk="1" fontAlgn="auto" hangingPunct="1">
              <a:spcAft>
                <a:spcPts val="0"/>
              </a:spcAft>
              <a:defRPr/>
            </a:pPr>
            <a:r>
              <a:rPr lang="ar-SA" sz="4800" b="1" dirty="0" smtClean="0">
                <a:solidFill>
                  <a:schemeClr val="tx2">
                    <a:tint val="100000"/>
                    <a:shade val="90000"/>
                    <a:satMod val="250000"/>
                    <a:alpha val="100000"/>
                  </a:schemeClr>
                </a:solidFill>
                <a:effectLst>
                  <a:outerShdw blurRad="38100" dist="38100" dir="2700000" algn="tl">
                    <a:srgbClr val="000000">
                      <a:alpha val="43137"/>
                    </a:srgbClr>
                  </a:outerShdw>
                </a:effectLst>
                <a:cs typeface="Simplified Arabic" pitchFamily="2" charset="-78"/>
              </a:rPr>
              <a:t>دورة المشروع</a:t>
            </a:r>
            <a:endParaRPr lang="en-US" b="1"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26627" name="Content Placeholder 2"/>
          <p:cNvSpPr>
            <a:spLocks noGrp="1"/>
          </p:cNvSpPr>
          <p:nvPr>
            <p:ph idx="1"/>
          </p:nvPr>
        </p:nvSpPr>
        <p:spPr>
          <a:xfrm>
            <a:off x="539552" y="1628800"/>
            <a:ext cx="7859216" cy="4906962"/>
          </a:xfrm>
        </p:spPr>
        <p:txBody>
          <a:bodyPr/>
          <a:lstStyle/>
          <a:p>
            <a:pPr algn="just" rtl="1" eaLnBrk="1" hangingPunct="1">
              <a:lnSpc>
                <a:spcPct val="150000"/>
              </a:lnSpc>
              <a:spcAft>
                <a:spcPts val="600"/>
              </a:spcAft>
            </a:pPr>
            <a:r>
              <a:rPr lang="ar-SA" b="1" dirty="0" smtClean="0">
                <a:latin typeface="+mj-lt"/>
              </a:rPr>
              <a:t>يمر المشروع بدورة تشمل مجموعة من المراحل المتداخلة حسب طبيعة المشروع ومنهجية الدراسة، و يجري في أحيان كثيرة تعديل المشروع في مراحل التقييم والإعداد لسبب اقتصادي أو اجتماعي أو لظهور معلومات أفضل أو بسبب قرار أو وضع </a:t>
            </a:r>
            <a:r>
              <a:rPr lang="ar-SA" b="1" dirty="0" err="1" smtClean="0">
                <a:latin typeface="+mj-lt"/>
              </a:rPr>
              <a:t>سياسي .</a:t>
            </a:r>
            <a:r>
              <a:rPr lang="ar-SA" b="1" dirty="0" smtClean="0">
                <a:latin typeface="+mj-lt"/>
              </a:rPr>
              <a:t> وتشمل دورة المشروع المراحل </a:t>
            </a:r>
            <a:r>
              <a:rPr lang="ar-SA" b="1" dirty="0" err="1" smtClean="0">
                <a:latin typeface="+mj-lt"/>
              </a:rPr>
              <a:t>التالية:</a:t>
            </a:r>
            <a:endParaRPr lang="ar-SA" b="1" dirty="0" smtClean="0">
              <a:latin typeface="+mj-lt"/>
            </a:endParaRPr>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6151910"/>
            <a:ext cx="4474840" cy="706090"/>
          </a:xfrm>
        </p:spPr>
        <p:txBody>
          <a:bodyPr>
            <a:normAutofit/>
          </a:bodyPr>
          <a:lstStyle/>
          <a:p>
            <a:pPr algn="ctr" rtl="1">
              <a:defRPr/>
            </a:pPr>
            <a:r>
              <a:rPr lang="en-US" sz="2400" b="1" dirty="0" smtClean="0">
                <a:solidFill>
                  <a:srgbClr val="C00000"/>
                </a:solidFill>
                <a:effectLst>
                  <a:outerShdw blurRad="38100" dist="38100" dir="2700000" algn="tl">
                    <a:srgbClr val="000000">
                      <a:alpha val="43137"/>
                    </a:srgbClr>
                  </a:outerShdw>
                </a:effectLst>
                <a:cs typeface="Simplified Arabic" pitchFamily="2" charset="-78"/>
              </a:rPr>
              <a:t>Project Cycle </a:t>
            </a:r>
            <a:endParaRPr lang="en-US" sz="14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395536" y="1124744"/>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627784" y="260648"/>
            <a:ext cx="3168352" cy="707886"/>
          </a:xfrm>
          <a:prstGeom prst="rect">
            <a:avLst/>
          </a:prstGeom>
          <a:noFill/>
        </p:spPr>
        <p:txBody>
          <a:bodyPr wrap="square" rtlCol="0">
            <a:spAutoFit/>
          </a:bodyPr>
          <a:lstStyle/>
          <a:p>
            <a:pPr algn="ctr" rtl="1"/>
            <a:r>
              <a:rPr lang="ar-SA" sz="4000" b="1" dirty="0" smtClean="0">
                <a:solidFill>
                  <a:srgbClr val="C00000"/>
                </a:solidFill>
                <a:effectLst>
                  <a:outerShdw blurRad="38100" dist="38100" dir="2700000" algn="tl">
                    <a:srgbClr val="000000">
                      <a:alpha val="43137"/>
                    </a:srgbClr>
                  </a:outerShdw>
                </a:effectLst>
                <a:cs typeface="Simplified Arabic" pitchFamily="2" charset="-78"/>
              </a:rPr>
              <a:t>دورة المشروع</a:t>
            </a:r>
            <a:endParaRPr lang="en-US" sz="4000" dirty="0">
              <a:solidFill>
                <a:srgbClr val="C00000"/>
              </a:solidFill>
              <a:effectLst>
                <a:outerShdw blurRad="38100" dist="38100" dir="2700000" algn="tl">
                  <a:srgbClr val="000000">
                    <a:alpha val="43137"/>
                  </a:srgbClr>
                </a:outerShdw>
              </a:effectLst>
            </a:endParaRPr>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564904"/>
            <a:ext cx="7467600" cy="1143000"/>
          </a:xfrm>
          <a:effectLst>
            <a:outerShdw blurRad="50800" dist="38100" dir="2700000" algn="tl" rotWithShape="0">
              <a:prstClr val="black">
                <a:alpha val="40000"/>
              </a:prstClr>
            </a:outerShdw>
          </a:effectLst>
          <a:scene3d>
            <a:camera prst="obliqueBottomLeft"/>
            <a:lightRig rig="threePt" dir="t"/>
          </a:scene3d>
        </p:spPr>
        <p:txBody>
          <a:bodyPr anchor="ctr">
            <a:normAutofit fontScale="90000"/>
          </a:bodyPr>
          <a:lstStyle/>
          <a:p>
            <a:pPr algn="ctr" rtl="1"/>
            <a:r>
              <a:rPr lang="ar-SA" sz="4400" b="1" u="sng" cap="none" dirty="0" smtClean="0">
                <a:solidFill>
                  <a:schemeClr val="tx2">
                    <a:lumMod val="50000"/>
                  </a:schemeClr>
                </a:solidFill>
              </a:rPr>
              <a:t>المرحلة </a:t>
            </a:r>
            <a:r>
              <a:rPr lang="ar-SA" sz="4400" b="1" u="sng" cap="none" dirty="0" err="1" smtClean="0">
                <a:solidFill>
                  <a:schemeClr val="tx2">
                    <a:lumMod val="50000"/>
                  </a:schemeClr>
                </a:solidFill>
              </a:rPr>
              <a:t>الثانية </a:t>
            </a:r>
            <a:r>
              <a:rPr lang="ar-SA" sz="4400" b="1" cap="none" dirty="0" smtClean="0">
                <a:solidFill>
                  <a:schemeClr val="tx2">
                    <a:lumMod val="50000"/>
                  </a:schemeClr>
                </a:solidFill>
              </a:rPr>
              <a:t>: التقييم المسبق للمشروع </a:t>
            </a:r>
            <a:endParaRPr lang="en-US" sz="4400" b="1" cap="none" dirty="0">
              <a:solidFill>
                <a:schemeClr val="tx2">
                  <a:lumMod val="50000"/>
                </a:schemeClr>
              </a:solidFill>
            </a:endParaRPr>
          </a:p>
        </p:txBody>
      </p:sp>
      <p:pic>
        <p:nvPicPr>
          <p:cNvPr id="2050" name="Picture 2" descr="C:\Users\SONY\AppData\Local\Microsoft\Windows\Temporary Internet Files\Content.IE5\Z062PD1I\MC900231506[1].wmf"/>
          <p:cNvPicPr>
            <a:picLocks noChangeAspect="1" noChangeArrowheads="1"/>
          </p:cNvPicPr>
          <p:nvPr/>
        </p:nvPicPr>
        <p:blipFill>
          <a:blip r:embed="rId2" cstate="print"/>
          <a:srcRect/>
          <a:stretch>
            <a:fillRect/>
          </a:stretch>
        </p:blipFill>
        <p:spPr bwMode="auto">
          <a:xfrm>
            <a:off x="611560" y="4149080"/>
            <a:ext cx="2016224" cy="247461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340768"/>
            <a:ext cx="8210872" cy="5112568"/>
          </a:xfrm>
        </p:spPr>
        <p:txBody>
          <a:bodyPr>
            <a:normAutofit/>
          </a:bodyPr>
          <a:lstStyle/>
          <a:p>
            <a:pPr algn="r" rtl="1" eaLnBrk="1" fontAlgn="auto" hangingPunct="1">
              <a:spcBef>
                <a:spcPts val="0"/>
              </a:spcBef>
              <a:spcAft>
                <a:spcPts val="0"/>
              </a:spcAft>
              <a:buFont typeface="Wingdings 2"/>
              <a:buChar char=""/>
              <a:defRPr/>
            </a:pPr>
            <a:r>
              <a:rPr lang="ar-SA" dirty="0" smtClean="0">
                <a:latin typeface="+mj-lt"/>
              </a:rPr>
              <a:t>تعتبر من أهم مراحل المشروع </a:t>
            </a:r>
            <a:r>
              <a:rPr lang="ar-SA" dirty="0" err="1" smtClean="0">
                <a:latin typeface="+mj-lt"/>
              </a:rPr>
              <a:t>الاستثماري،</a:t>
            </a:r>
            <a:endParaRPr lang="ar-SA" dirty="0" smtClean="0">
              <a:latin typeface="+mj-lt"/>
            </a:endParaRPr>
          </a:p>
          <a:p>
            <a:pPr algn="r" rtl="1" eaLnBrk="1" fontAlgn="auto" hangingPunct="1">
              <a:spcBef>
                <a:spcPts val="0"/>
              </a:spcBef>
              <a:spcAft>
                <a:spcPts val="0"/>
              </a:spcAft>
              <a:buFont typeface="Wingdings 2"/>
              <a:buChar char=""/>
              <a:defRPr/>
            </a:pPr>
            <a:r>
              <a:rPr lang="ar-SA" dirty="0" smtClean="0">
                <a:latin typeface="+mj-lt"/>
              </a:rPr>
              <a:t>عليها تتوقف إمكانيات الاستمرار في دراسة المشروع مؤقتاً أو </a:t>
            </a:r>
            <a:r>
              <a:rPr lang="ar-SA" dirty="0" err="1" smtClean="0">
                <a:latin typeface="+mj-lt"/>
              </a:rPr>
              <a:t>نهائياً،</a:t>
            </a:r>
            <a:r>
              <a:rPr lang="ar-SA" dirty="0" smtClean="0">
                <a:latin typeface="+mj-lt"/>
              </a:rPr>
              <a:t> </a:t>
            </a:r>
          </a:p>
          <a:p>
            <a:pPr algn="r" rtl="1" eaLnBrk="1" fontAlgn="auto" hangingPunct="1">
              <a:spcBef>
                <a:spcPts val="0"/>
              </a:spcBef>
              <a:spcAft>
                <a:spcPts val="0"/>
              </a:spcAft>
              <a:buFont typeface="Wingdings 2"/>
              <a:buChar char=""/>
              <a:defRPr/>
            </a:pPr>
            <a:r>
              <a:rPr lang="ar-SA" dirty="0" smtClean="0">
                <a:latin typeface="+mj-lt"/>
              </a:rPr>
              <a:t>تشمل مسح ومراجعة، وتجميع، وتحليل الاستراتيجيات، والسياسات، والبيانات، والمعلومات الاقتصادية، والاجتماعية </a:t>
            </a:r>
          </a:p>
          <a:p>
            <a:pPr algn="r" rtl="1" eaLnBrk="1" fontAlgn="auto" hangingPunct="1">
              <a:spcBef>
                <a:spcPts val="0"/>
              </a:spcBef>
              <a:spcAft>
                <a:spcPts val="0"/>
              </a:spcAft>
              <a:buFont typeface="Wingdings 2"/>
              <a:buChar char=""/>
              <a:defRPr/>
            </a:pPr>
            <a:r>
              <a:rPr lang="ar-SA" dirty="0" smtClean="0">
                <a:latin typeface="+mj-lt"/>
              </a:rPr>
              <a:t>تمر مرحلة تحديد المشروع بعدة خطوات:</a:t>
            </a:r>
          </a:p>
          <a:p>
            <a:pPr lvl="1" algn="r" rtl="1" eaLnBrk="1" fontAlgn="auto" hangingPunct="1">
              <a:spcBef>
                <a:spcPts val="0"/>
              </a:spcBef>
              <a:spcAft>
                <a:spcPts val="0"/>
              </a:spcAft>
              <a:buFont typeface="Wingdings" pitchFamily="2" charset="2"/>
              <a:buChar char="Ø"/>
              <a:defRPr/>
            </a:pPr>
            <a:r>
              <a:rPr lang="ar-SA" sz="2000" dirty="0" smtClean="0">
                <a:latin typeface="+mj-lt"/>
              </a:rPr>
              <a:t>التعرف علي مصادر الأفكار</a:t>
            </a:r>
          </a:p>
          <a:p>
            <a:pPr lvl="1" algn="r" rtl="1" eaLnBrk="1" fontAlgn="auto" hangingPunct="1">
              <a:spcBef>
                <a:spcPts val="0"/>
              </a:spcBef>
              <a:spcAft>
                <a:spcPts val="0"/>
              </a:spcAft>
              <a:buFont typeface="Wingdings" pitchFamily="2" charset="2"/>
              <a:buChar char="Ø"/>
              <a:defRPr/>
            </a:pPr>
            <a:r>
              <a:rPr lang="ar-SA" sz="2000" dirty="0" smtClean="0">
                <a:latin typeface="+mj-lt"/>
              </a:rPr>
              <a:t>فرزها،</a:t>
            </a:r>
          </a:p>
          <a:p>
            <a:pPr lvl="1" algn="r" rtl="1" eaLnBrk="1" fontAlgn="auto" hangingPunct="1">
              <a:spcBef>
                <a:spcPts val="0"/>
              </a:spcBef>
              <a:spcAft>
                <a:spcPts val="0"/>
              </a:spcAft>
              <a:buFont typeface="Wingdings" pitchFamily="2" charset="2"/>
              <a:buChar char="Ø"/>
              <a:defRPr/>
            </a:pPr>
            <a:r>
              <a:rPr lang="ar-SA" sz="2000" dirty="0" smtClean="0">
                <a:latin typeface="+mj-lt"/>
              </a:rPr>
              <a:t>ترتيبها</a:t>
            </a:r>
          </a:p>
          <a:p>
            <a:pPr lvl="1" algn="r" rtl="1" eaLnBrk="1" fontAlgn="auto" hangingPunct="1">
              <a:spcBef>
                <a:spcPts val="0"/>
              </a:spcBef>
              <a:spcAft>
                <a:spcPts val="0"/>
              </a:spcAft>
              <a:buFont typeface="Wingdings" pitchFamily="2" charset="2"/>
              <a:buChar char="Ø"/>
              <a:defRPr/>
            </a:pPr>
            <a:r>
              <a:rPr lang="ar-SA" sz="2000" dirty="0" smtClean="0">
                <a:latin typeface="+mj-lt"/>
              </a:rPr>
              <a:t>دراسة ما قبل الجدوى </a:t>
            </a:r>
            <a:r>
              <a:rPr lang="en-US" sz="2000" dirty="0" smtClean="0">
                <a:latin typeface="+mj-lt"/>
              </a:rPr>
              <a:t>Prefeasibility study</a:t>
            </a:r>
            <a:r>
              <a:rPr lang="ar-SA" sz="2000" dirty="0" smtClean="0">
                <a:latin typeface="+mj-lt"/>
              </a:rPr>
              <a:t> وتنتهي بتقييم دراسة ما قبل </a:t>
            </a:r>
            <a:r>
              <a:rPr lang="ar-SA" sz="2000" dirty="0" err="1" smtClean="0">
                <a:latin typeface="+mj-lt"/>
              </a:rPr>
              <a:t>الجدوى،</a:t>
            </a:r>
            <a:r>
              <a:rPr lang="ar-SA" sz="2000" dirty="0" smtClean="0">
                <a:latin typeface="+mj-lt"/>
              </a:rPr>
              <a:t> </a:t>
            </a:r>
          </a:p>
        </p:txBody>
      </p:sp>
      <p:sp>
        <p:nvSpPr>
          <p:cNvPr id="4" name="Title 3"/>
          <p:cNvSpPr>
            <a:spLocks noGrp="1"/>
          </p:cNvSpPr>
          <p:nvPr>
            <p:ph type="title"/>
          </p:nvPr>
        </p:nvSpPr>
        <p:spPr>
          <a:xfrm>
            <a:off x="457200" y="253536"/>
            <a:ext cx="8229600" cy="1015224"/>
          </a:xfrm>
        </p:spPr>
        <p:txBody>
          <a:bodyPr anchor="ctr">
            <a:normAutofit/>
          </a:bodyPr>
          <a:lstStyle/>
          <a:p>
            <a:pPr marL="54864" indent="0" algn="r" rtl="1" eaLnBrk="1" fontAlgn="auto" hangingPunct="1">
              <a:spcAft>
                <a:spcPts val="0"/>
              </a:spcAft>
              <a:defRPr/>
            </a:pPr>
            <a:r>
              <a:rPr lang="ar-SA" sz="3200" b="1" dirty="0" smtClean="0">
                <a:solidFill>
                  <a:schemeClr val="tx2">
                    <a:tint val="100000"/>
                    <a:shade val="90000"/>
                    <a:satMod val="250000"/>
                    <a:alpha val="100000"/>
                  </a:schemeClr>
                </a:solidFill>
                <a:effectLst>
                  <a:outerShdw blurRad="38100" dist="38100" dir="2700000" algn="tl">
                    <a:srgbClr val="000000">
                      <a:alpha val="43137"/>
                    </a:srgbClr>
                  </a:outerShdw>
                </a:effectLst>
              </a:rPr>
              <a:t>مرحلة تحديد المشروع</a:t>
            </a:r>
            <a:endParaRPr lang="en-US" sz="3200" b="1"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sz="4000" b="1" u="sng" dirty="0" smtClean="0">
                <a:effectLst>
                  <a:outerShdw blurRad="38100" dist="38100" dir="2700000" algn="tl">
                    <a:srgbClr val="000000">
                      <a:alpha val="43137"/>
                    </a:srgbClr>
                  </a:outerShdw>
                </a:effectLst>
              </a:rPr>
              <a:t>محاور الدراسة </a:t>
            </a:r>
            <a:endParaRPr lang="en-US" sz="4000" b="1" u="sng"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lstStyle/>
          <a:p>
            <a:pPr algn="r" rtl="1"/>
            <a:r>
              <a:rPr lang="ar-SA" b="1" dirty="0" smtClean="0"/>
              <a:t>التعرف على خطوات الدراسة </a:t>
            </a:r>
          </a:p>
          <a:p>
            <a:pPr algn="r" rtl="1">
              <a:lnSpc>
                <a:spcPct val="150000"/>
              </a:lnSpc>
            </a:pPr>
            <a:r>
              <a:rPr lang="ar-SA" b="1" dirty="0" smtClean="0"/>
              <a:t>دراسة التقييم المسبق للمشروع </a:t>
            </a:r>
          </a:p>
          <a:p>
            <a:pPr algn="r" rtl="1">
              <a:lnSpc>
                <a:spcPct val="150000"/>
              </a:lnSpc>
            </a:pPr>
            <a:r>
              <a:rPr lang="ar-SA" b="1" dirty="0" smtClean="0"/>
              <a:t>دراسة السوق </a:t>
            </a:r>
          </a:p>
          <a:p>
            <a:pPr algn="r" rtl="1">
              <a:lnSpc>
                <a:spcPct val="150000"/>
              </a:lnSpc>
            </a:pPr>
            <a:r>
              <a:rPr lang="ar-SA" b="1" dirty="0" smtClean="0"/>
              <a:t>الدراسة الفنية </a:t>
            </a:r>
          </a:p>
          <a:p>
            <a:pPr algn="r" rtl="1">
              <a:lnSpc>
                <a:spcPct val="150000"/>
              </a:lnSpc>
            </a:pPr>
            <a:r>
              <a:rPr lang="ar-SA" b="1" dirty="0" smtClean="0"/>
              <a:t>تقدير التكاليف المالية </a:t>
            </a:r>
          </a:p>
          <a:p>
            <a:pPr algn="r" rtl="1">
              <a:lnSpc>
                <a:spcPct val="150000"/>
              </a:lnSpc>
            </a:pPr>
            <a:r>
              <a:rPr lang="ar-SA" b="1" dirty="0" smtClean="0"/>
              <a:t>بعض التجارب والدراسات </a:t>
            </a:r>
            <a:endParaRPr lang="en-US"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indent="0" algn="r" rtl="1" eaLnBrk="1" fontAlgn="auto" hangingPunct="1">
              <a:spcAft>
                <a:spcPts val="0"/>
              </a:spcAft>
              <a:defRPr/>
            </a:pPr>
            <a:r>
              <a:rPr lang="ar-SA" sz="3200" b="1" dirty="0" smtClean="0">
                <a:solidFill>
                  <a:schemeClr val="tx2">
                    <a:tint val="100000"/>
                    <a:shade val="90000"/>
                    <a:satMod val="250000"/>
                    <a:alpha val="100000"/>
                  </a:schemeClr>
                </a:solidFill>
                <a:effectLst>
                  <a:outerShdw blurRad="38100" dist="38100" dir="2700000" algn="tl">
                    <a:srgbClr val="000000">
                      <a:alpha val="43137"/>
                    </a:srgbClr>
                  </a:outerShdw>
                </a:effectLst>
              </a:rPr>
              <a:t>مرحلة تحديد المشروع</a:t>
            </a:r>
            <a:endParaRPr lang="en-US" sz="3200" b="1"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95536" y="1412776"/>
            <a:ext cx="8064896" cy="5256584"/>
          </a:xfrm>
        </p:spPr>
        <p:txBody>
          <a:bodyPr>
            <a:normAutofit fontScale="62500" lnSpcReduction="20000"/>
          </a:bodyPr>
          <a:lstStyle/>
          <a:p>
            <a:pPr marL="355600" indent="-273050" algn="just" rtl="1">
              <a:lnSpc>
                <a:spcPct val="150000"/>
              </a:lnSpc>
              <a:spcBef>
                <a:spcPts val="0"/>
              </a:spcBef>
              <a:buFont typeface="Wingdings 2"/>
              <a:buChar char=""/>
              <a:defRPr/>
            </a:pPr>
            <a:r>
              <a:rPr lang="ar-SA" sz="3600" dirty="0" smtClean="0"/>
              <a:t>في هذه المرحلة يبدأ المشروع كفكرة ثم يتم التعرف علي العناصر الحاكمة لتنفيذ هذه </a:t>
            </a:r>
            <a:r>
              <a:rPr lang="ar-SA" sz="3600" dirty="0" err="1" smtClean="0"/>
              <a:t>الفكرة </a:t>
            </a:r>
            <a:r>
              <a:rPr lang="ar-SA" sz="3600" dirty="0" smtClean="0"/>
              <a:t>- وتنتهي هذه المرحلة بتحديد المشروع ولابد أن تتوفر معلومات </a:t>
            </a:r>
            <a:r>
              <a:rPr lang="ar-SA" sz="3600" dirty="0" err="1" smtClean="0"/>
              <a:t>عن:</a:t>
            </a:r>
            <a:r>
              <a:rPr lang="ar-SA" sz="3600" dirty="0" smtClean="0"/>
              <a:t> </a:t>
            </a:r>
            <a:endParaRPr lang="en-US" sz="3300" dirty="0" smtClean="0">
              <a:effectLst>
                <a:outerShdw blurRad="38100" dist="38100" dir="2700000" algn="tl">
                  <a:srgbClr val="000000">
                    <a:alpha val="43137"/>
                  </a:srgbClr>
                </a:outerShdw>
              </a:effectLst>
              <a:latin typeface="+mj-lt"/>
              <a:cs typeface="Simplified Arabic" pitchFamily="2" charset="-78"/>
            </a:endParaRP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لا توجد موانع قانونية، أو فنية، أو تسويقية، أو مالية، أو اجتماعية، أو بيئية، وأن أهداف المشروع لا تتعارض مع أهداف السياسات </a:t>
            </a:r>
            <a:r>
              <a:rPr lang="ar-SA" sz="3000" dirty="0" err="1" smtClean="0">
                <a:latin typeface="+mj-lt"/>
                <a:cs typeface="Simplified Arabic" pitchFamily="2" charset="-78"/>
              </a:rPr>
              <a:t>العامة .</a:t>
            </a:r>
            <a:endParaRPr lang="ar-SA" sz="3000" dirty="0" smtClean="0">
              <a:latin typeface="+mj-lt"/>
              <a:cs typeface="Simplified Arabic" pitchFamily="2" charset="-78"/>
            </a:endParaRP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التأكد من أن المشروع يقع ضمن أسبقيات القطاع المعني.</a:t>
            </a: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وجود تصور وتحديد عام </a:t>
            </a:r>
            <a:r>
              <a:rPr lang="ar-SA" sz="3000" dirty="0" err="1" smtClean="0">
                <a:latin typeface="+mj-lt"/>
                <a:cs typeface="Simplified Arabic" pitchFamily="2" charset="-78"/>
              </a:rPr>
              <a:t>للمشروع </a:t>
            </a:r>
            <a:r>
              <a:rPr lang="ar-SA" sz="3000" dirty="0" smtClean="0">
                <a:latin typeface="+mj-lt"/>
                <a:cs typeface="Simplified Arabic" pitchFamily="2" charset="-78"/>
              </a:rPr>
              <a:t>، وحجمه الاستثماري والإنتاجي </a:t>
            </a:r>
            <a:r>
              <a:rPr lang="ar-SA" sz="3000" dirty="0" err="1" smtClean="0">
                <a:latin typeface="+mj-lt"/>
                <a:cs typeface="Simplified Arabic" pitchFamily="2" charset="-78"/>
              </a:rPr>
              <a:t>وموقعه .</a:t>
            </a:r>
            <a:endParaRPr lang="ar-SA" sz="3000" dirty="0" smtClean="0">
              <a:latin typeface="+mj-lt"/>
              <a:cs typeface="Simplified Arabic" pitchFamily="2" charset="-78"/>
            </a:endParaRP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التأكد من أن المشروع يمثل أفضل البدائل المقترحة من النواحي الفنية والاقتصادية والاجتماعية والبيئية.</a:t>
            </a: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أن المشروع لدية القدرة على الاستمرارية.</a:t>
            </a: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تحديد المستفيدين من المشروع بصورة مباشرة أو غير مباشرة.</a:t>
            </a: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التفاصيل المتعلقة بالمشروع والمشاكل المتوقعة تم التعرف عليها بصورة مناسبة.</a:t>
            </a:r>
          </a:p>
          <a:p>
            <a:pPr marL="721360" lvl="1" indent="-273050" algn="just" rtl="1">
              <a:lnSpc>
                <a:spcPct val="150000"/>
              </a:lnSpc>
              <a:spcBef>
                <a:spcPts val="0"/>
              </a:spcBef>
              <a:buFont typeface="Arial" pitchFamily="34" charset="0"/>
              <a:buChar char="•"/>
              <a:defRPr/>
            </a:pPr>
            <a:r>
              <a:rPr lang="ar-SA" sz="3000" dirty="0" smtClean="0">
                <a:latin typeface="+mj-lt"/>
                <a:cs typeface="Simplified Arabic" pitchFamily="2" charset="-78"/>
              </a:rPr>
              <a:t>رصد الفجوة في المعلومات وتم تحديد مصادر إكمالها.</a:t>
            </a:r>
          </a:p>
        </p:txBody>
      </p:sp>
    </p:spTree>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indent="0" algn="r" rtl="1" eaLnBrk="1" fontAlgn="auto" hangingPunct="1">
              <a:spcAft>
                <a:spcPts val="0"/>
              </a:spcAft>
              <a:defRPr/>
            </a:pPr>
            <a:r>
              <a:rPr lang="ar-SA" sz="4400" b="1" cap="none" dirty="0" smtClean="0">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مرحلة التقييم السابق للمشروع</a:t>
            </a:r>
            <a:endParaRPr lang="en-US" sz="2800" b="1" cap="none"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646238"/>
            <a:ext cx="8458200" cy="4906962"/>
          </a:xfrm>
        </p:spPr>
        <p:txBody>
          <a:bodyPr>
            <a:normAutofit/>
          </a:bodyPr>
          <a:lstStyle/>
          <a:p>
            <a:pPr algn="r" rtl="1" eaLnBrk="1" fontAlgn="auto" hangingPunct="1">
              <a:spcAft>
                <a:spcPts val="600"/>
              </a:spcAft>
              <a:buFont typeface="Wingdings 2"/>
              <a:buChar char=""/>
              <a:defRPr/>
            </a:pPr>
            <a:r>
              <a:rPr lang="ar-SA" dirty="0" smtClean="0">
                <a:latin typeface="Simplified Arabic" pitchFamily="18" charset="-78"/>
                <a:cs typeface="Simplified Arabic" pitchFamily="18" charset="-78"/>
              </a:rPr>
              <a:t>تتمثل أهمية هذه المرحلة في تجهيز المشروع لاتخاذ </a:t>
            </a:r>
            <a:r>
              <a:rPr lang="ar-SA" dirty="0" err="1" smtClean="0">
                <a:latin typeface="Simplified Arabic" pitchFamily="18" charset="-78"/>
                <a:cs typeface="Simplified Arabic" pitchFamily="18" charset="-78"/>
              </a:rPr>
              <a:t>القرار </a:t>
            </a:r>
            <a:r>
              <a:rPr lang="ar-SA" dirty="0" smtClean="0">
                <a:latin typeface="Simplified Arabic" pitchFamily="18" charset="-78"/>
                <a:cs typeface="Simplified Arabic" pitchFamily="18" charset="-78"/>
              </a:rPr>
              <a:t>، إذ أنها تعالج جدوى المشروع في الإطار الكلي للاقتصاد </a:t>
            </a:r>
            <a:r>
              <a:rPr lang="ar-SA" dirty="0" err="1" smtClean="0">
                <a:latin typeface="Simplified Arabic" pitchFamily="18" charset="-78"/>
                <a:cs typeface="Simplified Arabic" pitchFamily="18" charset="-78"/>
              </a:rPr>
              <a:t>والمجتمع </a:t>
            </a:r>
            <a:r>
              <a:rPr lang="ar-SA" dirty="0" smtClean="0">
                <a:latin typeface="Simplified Arabic" pitchFamily="18" charset="-78"/>
                <a:cs typeface="Simplified Arabic" pitchFamily="18" charset="-78"/>
              </a:rPr>
              <a:t>، وتختلف أهداف تلك المرحلة وفقاً لمنهج التحليل </a:t>
            </a:r>
            <a:r>
              <a:rPr lang="ar-SA" dirty="0" err="1" smtClean="0">
                <a:latin typeface="Simplified Arabic" pitchFamily="18" charset="-78"/>
                <a:cs typeface="Simplified Arabic" pitchFamily="18" charset="-78"/>
              </a:rPr>
              <a:t>المتبع .</a:t>
            </a:r>
            <a:r>
              <a:rPr lang="ar-SA" dirty="0" smtClean="0">
                <a:latin typeface="Simplified Arabic" pitchFamily="18" charset="-78"/>
                <a:cs typeface="Simplified Arabic" pitchFamily="18" charset="-78"/>
              </a:rPr>
              <a:t> حيث يركز البنك الدولي علي الجانب المالي وعلي مؤشر معدل العائد الداخلي </a:t>
            </a:r>
            <a:r>
              <a:rPr lang="en-US" i="1" dirty="0" smtClean="0">
                <a:latin typeface="Simplified Arabic" pitchFamily="18" charset="-78"/>
                <a:cs typeface="Simplified Arabic" pitchFamily="18" charset="-78"/>
              </a:rPr>
              <a:t>Internal Rate of Return(IRR)</a:t>
            </a:r>
            <a:r>
              <a:rPr lang="ar-SA" dirty="0" smtClean="0">
                <a:latin typeface="Simplified Arabic" pitchFamily="18" charset="-78"/>
                <a:cs typeface="Simplified Arabic" pitchFamily="18" charset="-78"/>
              </a:rPr>
              <a:t> ولا تركز علي الجانب الإنمائي وفعالية المشروع ككل وقيمته الاجتماعية وأثره المباشر علي البيئة بأنواعها.</a:t>
            </a:r>
          </a:p>
          <a:p>
            <a:pPr algn="r" rtl="1" eaLnBrk="1" fontAlgn="auto" hangingPunct="1">
              <a:spcAft>
                <a:spcPts val="600"/>
              </a:spcAft>
              <a:buFont typeface="Wingdings 2"/>
              <a:buChar char=""/>
              <a:defRPr/>
            </a:pPr>
            <a:r>
              <a:rPr lang="ar-SA" dirty="0" smtClean="0">
                <a:latin typeface="Simplified Arabic" pitchFamily="18" charset="-78"/>
                <a:cs typeface="Simplified Arabic" pitchFamily="18" charset="-78"/>
              </a:rPr>
              <a:t>إلا أنه بداء من فترة قصيرة وضع تلك الاعتبارات في الحسبان عند تقييم المشروعات، ومرحلة التقييم تزيل كل الشكوك والغموض حول المشروع، وتستوفي كل المعلومات والتفاصيل عنه وتبين بصورة وافية جوانب القوة والضعف فيه، وتقر في النهاية إذا كان المشروع يستحق التمويل بثقة، وتناقش كيفية التمويل ومساهمة رأس المال وخدمة الدين، وكفاءة الاسترداد وتتضمن التدفقات النقدية خلال عمر المشروع</a:t>
            </a:r>
            <a:endParaRPr lang="en-US" dirty="0"/>
          </a:p>
        </p:txBody>
      </p:sp>
    </p:spTree>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مستدير الزوايا 7"/>
          <p:cNvSpPr/>
          <p:nvPr/>
        </p:nvSpPr>
        <p:spPr>
          <a:xfrm>
            <a:off x="2819400" y="533400"/>
            <a:ext cx="3505200" cy="457200"/>
          </a:xfrm>
          <a:prstGeom prst="roundRect">
            <a:avLst/>
          </a:prstGeom>
          <a:solidFill>
            <a:schemeClr val="accent1">
              <a:lumMod val="75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800" b="1" dirty="0"/>
              <a:t>دراسة الجدوى المبدئية </a:t>
            </a:r>
          </a:p>
        </p:txBody>
      </p:sp>
      <p:sp>
        <p:nvSpPr>
          <p:cNvPr id="13" name="مخطط انسيابي: معالجة 12"/>
          <p:cNvSpPr/>
          <p:nvPr/>
        </p:nvSpPr>
        <p:spPr>
          <a:xfrm>
            <a:off x="228600" y="2590800"/>
            <a:ext cx="3276600" cy="457200"/>
          </a:xfrm>
          <a:prstGeom prst="flowChartProcess">
            <a:avLst/>
          </a:prstGeom>
          <a:solidFill>
            <a:schemeClr val="accent3">
              <a:lumMod val="60000"/>
              <a:lumOff val="40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solidFill>
                  <a:schemeClr val="tx2">
                    <a:lumMod val="50000"/>
                  </a:schemeClr>
                </a:solidFill>
              </a:rPr>
              <a:t>أن هناك فرص تسويقية للمشروع </a:t>
            </a:r>
          </a:p>
        </p:txBody>
      </p:sp>
      <p:sp>
        <p:nvSpPr>
          <p:cNvPr id="14" name="مستطيل مستدير الزوايا 13"/>
          <p:cNvSpPr/>
          <p:nvPr/>
        </p:nvSpPr>
        <p:spPr>
          <a:xfrm>
            <a:off x="152400" y="3505200"/>
            <a:ext cx="3962400" cy="457200"/>
          </a:xfrm>
          <a:prstGeom prst="roundRect">
            <a:avLst/>
          </a:prstGeom>
          <a:solidFill>
            <a:schemeClr val="accent3">
              <a:lumMod val="60000"/>
              <a:lumOff val="40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solidFill>
                  <a:schemeClr val="tx2">
                    <a:lumMod val="50000"/>
                  </a:schemeClr>
                </a:solidFill>
              </a:rPr>
              <a:t>الحاجة إلى دراسات متعمقة لبعض الجوانب </a:t>
            </a:r>
          </a:p>
        </p:txBody>
      </p:sp>
      <p:sp>
        <p:nvSpPr>
          <p:cNvPr id="15" name="مستطيل مستدير الزوايا 14"/>
          <p:cNvSpPr/>
          <p:nvPr/>
        </p:nvSpPr>
        <p:spPr>
          <a:xfrm>
            <a:off x="152400" y="4267200"/>
            <a:ext cx="3352800" cy="609600"/>
          </a:xfrm>
          <a:prstGeom prst="roundRect">
            <a:avLst/>
          </a:prstGeom>
          <a:solidFill>
            <a:schemeClr val="accent3">
              <a:lumMod val="60000"/>
              <a:lumOff val="40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solidFill>
                  <a:schemeClr val="tx2">
                    <a:lumMod val="50000"/>
                  </a:schemeClr>
                </a:solidFill>
              </a:rPr>
              <a:t>دراسة الجدوى التسويقية التفصيلية  </a:t>
            </a:r>
          </a:p>
        </p:txBody>
      </p:sp>
      <p:sp>
        <p:nvSpPr>
          <p:cNvPr id="16" name="مخطط انسيابي: معالجة 15"/>
          <p:cNvSpPr/>
          <p:nvPr/>
        </p:nvSpPr>
        <p:spPr>
          <a:xfrm>
            <a:off x="609600" y="1295400"/>
            <a:ext cx="8001000" cy="612775"/>
          </a:xfrm>
          <a:prstGeom prst="flowChartProcess">
            <a:avLst/>
          </a:prstGeom>
          <a:solidFill>
            <a:schemeClr val="accent3">
              <a:lumMod val="60000"/>
              <a:lumOff val="40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rtl="1">
              <a:defRPr/>
            </a:pPr>
            <a:r>
              <a:rPr lang="ar-SA" sz="2000" b="1" dirty="0">
                <a:solidFill>
                  <a:schemeClr val="tx2">
                    <a:lumMod val="50000"/>
                  </a:schemeClr>
                </a:solidFill>
              </a:rPr>
              <a:t>تعتمد على بيانات منشورة عامة ويتم فيها البحث عن المواقع الجوهرية لإقامة المشروع </a:t>
            </a:r>
          </a:p>
        </p:txBody>
      </p:sp>
      <p:sp>
        <p:nvSpPr>
          <p:cNvPr id="17" name="مخطط انسيابي: معالجة 16"/>
          <p:cNvSpPr/>
          <p:nvPr/>
        </p:nvSpPr>
        <p:spPr>
          <a:xfrm>
            <a:off x="4267200" y="2133600"/>
            <a:ext cx="4648200" cy="3657600"/>
          </a:xfrm>
          <a:prstGeom prst="flowChartProcess">
            <a:avLst/>
          </a:prstGeom>
          <a:solidFill>
            <a:schemeClr val="accent3">
              <a:lumMod val="60000"/>
              <a:lumOff val="40000"/>
            </a:schemeClr>
          </a:solidFill>
        </p:spPr>
        <p:style>
          <a:lnRef idx="0">
            <a:schemeClr val="accent6"/>
          </a:lnRef>
          <a:fillRef idx="3">
            <a:schemeClr val="accent6"/>
          </a:fillRef>
          <a:effectRef idx="3">
            <a:schemeClr val="accent6"/>
          </a:effectRef>
          <a:fontRef idx="minor">
            <a:schemeClr val="lt1"/>
          </a:fontRef>
        </p:style>
        <p:txBody>
          <a:bodyPr rtlCol="1" anchor="ctr"/>
          <a:lstStyle/>
          <a:p>
            <a:pPr marL="179388" indent="-179388" algn="r" rtl="1">
              <a:buFont typeface="Arial" pitchFamily="34" charset="0"/>
              <a:buChar char="•"/>
              <a:defRPr/>
            </a:pPr>
            <a:r>
              <a:rPr lang="ar-SA" sz="2000" b="1" dirty="0">
                <a:solidFill>
                  <a:schemeClr val="tx2">
                    <a:lumMod val="50000"/>
                  </a:schemeClr>
                </a:solidFill>
              </a:rPr>
              <a:t>موانع تشريعية </a:t>
            </a:r>
          </a:p>
          <a:p>
            <a:pPr marL="179388" indent="-179388" algn="r" rtl="1">
              <a:buFont typeface="Arial" pitchFamily="34" charset="0"/>
              <a:buChar char="•"/>
              <a:defRPr/>
            </a:pPr>
            <a:r>
              <a:rPr lang="ar-SA" sz="2000" b="1" dirty="0">
                <a:solidFill>
                  <a:schemeClr val="tx2">
                    <a:lumMod val="50000"/>
                  </a:schemeClr>
                </a:solidFill>
              </a:rPr>
              <a:t>موانع تتعلق بالمنطقة / الموقع .</a:t>
            </a:r>
          </a:p>
          <a:p>
            <a:pPr marL="179388" indent="-179388" algn="r" rtl="1">
              <a:buFont typeface="Arial" pitchFamily="34" charset="0"/>
              <a:buChar char="•"/>
              <a:defRPr/>
            </a:pPr>
            <a:r>
              <a:rPr lang="ar-SA" sz="2000" b="1" dirty="0">
                <a:solidFill>
                  <a:schemeClr val="tx2">
                    <a:lumMod val="50000"/>
                  </a:schemeClr>
                </a:solidFill>
              </a:rPr>
              <a:t> موانع بيئية .</a:t>
            </a:r>
          </a:p>
          <a:p>
            <a:pPr marL="179388" indent="-179388" algn="r" rtl="1">
              <a:buFont typeface="Arial" pitchFamily="34" charset="0"/>
              <a:buChar char="•"/>
              <a:defRPr/>
            </a:pPr>
            <a:r>
              <a:rPr lang="ar-SA" sz="2000" b="1" dirty="0">
                <a:solidFill>
                  <a:schemeClr val="tx2">
                    <a:lumMod val="50000"/>
                  </a:schemeClr>
                </a:solidFill>
              </a:rPr>
              <a:t>موانع تتعلق بالاستيراد أوالتصدير.</a:t>
            </a:r>
          </a:p>
          <a:p>
            <a:pPr marL="179388" indent="-179388" algn="r" rtl="1">
              <a:buFont typeface="Arial" pitchFamily="34" charset="0"/>
              <a:buChar char="•"/>
              <a:defRPr/>
            </a:pPr>
            <a:r>
              <a:rPr lang="ar-SA" sz="2000" b="1" dirty="0">
                <a:solidFill>
                  <a:schemeClr val="tx2">
                    <a:lumMod val="50000"/>
                  </a:schemeClr>
                </a:solidFill>
              </a:rPr>
              <a:t>موانع تكنولوجية </a:t>
            </a:r>
          </a:p>
          <a:p>
            <a:pPr marL="179388" indent="-179388" algn="r" rtl="1">
              <a:buFont typeface="Arial" pitchFamily="34" charset="0"/>
              <a:buChar char="•"/>
              <a:defRPr/>
            </a:pPr>
            <a:r>
              <a:rPr lang="ar-SA" sz="2000" b="1" dirty="0">
                <a:solidFill>
                  <a:schemeClr val="tx2">
                    <a:lumMod val="50000"/>
                  </a:schemeClr>
                </a:solidFill>
              </a:rPr>
              <a:t> موانع تتعلق بالسوق .</a:t>
            </a:r>
          </a:p>
          <a:p>
            <a:pPr marL="179388" indent="-179388" algn="r" rtl="1">
              <a:buFont typeface="Arial" pitchFamily="34" charset="0"/>
              <a:buChar char="•"/>
              <a:defRPr/>
            </a:pPr>
            <a:r>
              <a:rPr lang="ar-SA" sz="2000" b="1" dirty="0">
                <a:solidFill>
                  <a:schemeClr val="tx2">
                    <a:lumMod val="50000"/>
                  </a:schemeClr>
                </a:solidFill>
              </a:rPr>
              <a:t>موانع </a:t>
            </a:r>
            <a:r>
              <a:rPr lang="ar-SA" sz="2000" b="1" dirty="0" err="1">
                <a:solidFill>
                  <a:schemeClr val="tx2">
                    <a:lumMod val="50000"/>
                  </a:schemeClr>
                </a:solidFill>
              </a:rPr>
              <a:t>دينية </a:t>
            </a:r>
            <a:r>
              <a:rPr lang="ar-SA" sz="2000" b="1" dirty="0" err="1" smtClean="0">
                <a:solidFill>
                  <a:schemeClr val="tx2">
                    <a:lumMod val="50000"/>
                  </a:schemeClr>
                </a:solidFill>
              </a:rPr>
              <a:t>.</a:t>
            </a:r>
            <a:endParaRPr lang="en-US" sz="2000" b="1" dirty="0" smtClean="0">
              <a:solidFill>
                <a:schemeClr val="tx2">
                  <a:lumMod val="50000"/>
                </a:schemeClr>
              </a:solidFill>
            </a:endParaRPr>
          </a:p>
          <a:p>
            <a:pPr marL="179388" indent="-179388" algn="r" rtl="1">
              <a:buFont typeface="Arial" pitchFamily="34" charset="0"/>
              <a:buChar char="•"/>
              <a:defRPr/>
            </a:pPr>
            <a:r>
              <a:rPr lang="ar-SA" sz="2000" b="1" dirty="0" smtClean="0">
                <a:solidFill>
                  <a:schemeClr val="tx2">
                    <a:lumMod val="50000"/>
                  </a:schemeClr>
                </a:solidFill>
              </a:rPr>
              <a:t>القدرة على الاستمرارية </a:t>
            </a:r>
            <a:endParaRPr lang="ar-SA" sz="2000" b="1" dirty="0">
              <a:solidFill>
                <a:schemeClr val="tx2">
                  <a:lumMod val="50000"/>
                </a:schemeClr>
              </a:solidFill>
            </a:endParaRPr>
          </a:p>
          <a:p>
            <a:pPr marL="179388" indent="-179388" algn="r" rtl="1">
              <a:buFont typeface="Arial" pitchFamily="34" charset="0"/>
              <a:buChar char="•"/>
              <a:defRPr/>
            </a:pPr>
            <a:r>
              <a:rPr lang="ar-SA" sz="2000" b="1" dirty="0" err="1" smtClean="0">
                <a:solidFill>
                  <a:schemeClr val="tx2">
                    <a:lumMod val="50000"/>
                  </a:schemeClr>
                </a:solidFill>
              </a:rPr>
              <a:t>أخرى .</a:t>
            </a:r>
            <a:endParaRPr lang="ar-SA" sz="2000" b="1" dirty="0">
              <a:solidFill>
                <a:schemeClr val="tx2">
                  <a:lumMod val="50000"/>
                </a:schemeClr>
              </a:solidFill>
            </a:endParaRPr>
          </a:p>
        </p:txBody>
      </p:sp>
      <p:sp>
        <p:nvSpPr>
          <p:cNvPr id="18" name="سهم إلى اليسار 17"/>
          <p:cNvSpPr/>
          <p:nvPr/>
        </p:nvSpPr>
        <p:spPr>
          <a:xfrm>
            <a:off x="4343400" y="2362200"/>
            <a:ext cx="1219200" cy="2895600"/>
          </a:xfrm>
          <a:prstGeom prst="leftArrow">
            <a:avLst/>
          </a:prstGeom>
          <a:solidFill>
            <a:srgbClr val="C00000"/>
          </a:solidFill>
        </p:spPr>
        <p:style>
          <a:lnRef idx="3">
            <a:schemeClr val="lt1"/>
          </a:lnRef>
          <a:fillRef idx="1">
            <a:schemeClr val="dk1"/>
          </a:fillRef>
          <a:effectRef idx="1">
            <a:schemeClr val="dk1"/>
          </a:effectRef>
          <a:fontRef idx="minor">
            <a:schemeClr val="lt1"/>
          </a:fontRef>
        </p:style>
        <p:txBody>
          <a:bodyPr rtlCol="1" anchor="ctr"/>
          <a:lstStyle/>
          <a:p>
            <a:pPr algn="ctr">
              <a:defRPr/>
            </a:pPr>
            <a:endParaRPr lang="ar-SA" sz="2000" b="1"/>
          </a:p>
        </p:txBody>
      </p:sp>
    </p:spTree>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a:bodyPr>
          <a:lstStyle/>
          <a:p>
            <a:pPr marL="54864" indent="0" algn="r" rtl="1" eaLnBrk="1" fontAlgn="auto" hangingPunct="1">
              <a:spcAft>
                <a:spcPts val="0"/>
              </a:spcAft>
              <a:defRPr/>
            </a:pPr>
            <a:r>
              <a:rPr lang="ar-SA" sz="4400" b="1" cap="none" dirty="0" smtClean="0">
                <a:solidFill>
                  <a:schemeClr val="tx1"/>
                </a:solidFill>
                <a:effectLst>
                  <a:outerShdw blurRad="38100" dist="38100" dir="2700000" algn="tl">
                    <a:srgbClr val="000000">
                      <a:alpha val="43137"/>
                    </a:srgbClr>
                  </a:outerShdw>
                </a:effectLst>
                <a:latin typeface="Simplified Arabic" pitchFamily="18" charset="-78"/>
                <a:cs typeface="Simplified Arabic" pitchFamily="18" charset="-78"/>
              </a:rPr>
              <a:t>أهمية مرحلة التقييم السابق</a:t>
            </a:r>
            <a:endParaRPr lang="en-US" sz="2800" b="1" cap="none" dirty="0">
              <a:solidFill>
                <a:schemeClr val="tx1"/>
              </a:solidFill>
              <a:effectLst>
                <a:outerShdw blurRad="38100" dist="38100" dir="2700000" algn="tl">
                  <a:srgbClr val="000000">
                    <a:alpha val="43137"/>
                  </a:srgbClr>
                </a:outerShdw>
              </a:effectLst>
            </a:endParaRPr>
          </a:p>
        </p:txBody>
      </p:sp>
      <p:sp>
        <p:nvSpPr>
          <p:cNvPr id="32771" name="Content Placeholder 2"/>
          <p:cNvSpPr>
            <a:spLocks noGrp="1"/>
          </p:cNvSpPr>
          <p:nvPr>
            <p:ph idx="1"/>
          </p:nvPr>
        </p:nvSpPr>
        <p:spPr>
          <a:xfrm>
            <a:off x="3962400" y="1646238"/>
            <a:ext cx="4724400" cy="4830762"/>
          </a:xfrm>
        </p:spPr>
        <p:txBody>
          <a:bodyPr>
            <a:normAutofit lnSpcReduction="10000"/>
          </a:bodyPr>
          <a:lstStyle/>
          <a:p>
            <a:pPr algn="just" rtl="1" eaLnBrk="1" hangingPunct="1">
              <a:lnSpc>
                <a:spcPct val="150000"/>
              </a:lnSpc>
              <a:buFont typeface="Arial" charset="0"/>
              <a:buChar char="•"/>
            </a:pPr>
            <a:r>
              <a:rPr lang="ar-SA" sz="2100" b="1" dirty="0" smtClean="0">
                <a:cs typeface="Simplified Arabic" pitchFamily="18" charset="-78"/>
              </a:rPr>
              <a:t>التأكد من المواصفات الفنية(الهندسية) للمشروع.</a:t>
            </a:r>
          </a:p>
          <a:p>
            <a:pPr algn="just" rtl="1" eaLnBrk="1" hangingPunct="1">
              <a:lnSpc>
                <a:spcPct val="150000"/>
              </a:lnSpc>
              <a:buFont typeface="Arial" charset="0"/>
              <a:buChar char="•"/>
            </a:pPr>
            <a:r>
              <a:rPr lang="ar-SA" sz="2100" b="1" dirty="0" smtClean="0">
                <a:cs typeface="Simplified Arabic" pitchFamily="18" charset="-78"/>
              </a:rPr>
              <a:t>مراجعة والتأكد من ملائمة حجم المشروع وموقعه.</a:t>
            </a:r>
          </a:p>
          <a:p>
            <a:pPr algn="just" rtl="1" eaLnBrk="1" hangingPunct="1">
              <a:lnSpc>
                <a:spcPct val="150000"/>
              </a:lnSpc>
              <a:buFont typeface="Arial" charset="0"/>
              <a:buChar char="•"/>
            </a:pPr>
            <a:r>
              <a:rPr lang="ar-SA" sz="2100" b="1" dirty="0" smtClean="0">
                <a:cs typeface="Simplified Arabic" pitchFamily="18" charset="-78"/>
              </a:rPr>
              <a:t>مراجعة هيكل العمالة بالمشروع.</a:t>
            </a:r>
          </a:p>
          <a:p>
            <a:pPr algn="just" rtl="1" eaLnBrk="1" hangingPunct="1">
              <a:lnSpc>
                <a:spcPct val="150000"/>
              </a:lnSpc>
              <a:buFont typeface="Arial" charset="0"/>
              <a:buChar char="•"/>
            </a:pPr>
            <a:r>
              <a:rPr lang="ar-SA" sz="2100" b="1" dirty="0" smtClean="0">
                <a:cs typeface="Simplified Arabic" pitchFamily="18" charset="-78"/>
              </a:rPr>
              <a:t>مراجعة تقديرات التكاليف لبنود المشروع.</a:t>
            </a:r>
          </a:p>
          <a:p>
            <a:pPr algn="just" rtl="1" eaLnBrk="1" hangingPunct="1">
              <a:lnSpc>
                <a:spcPct val="150000"/>
              </a:lnSpc>
              <a:buFont typeface="Arial" charset="0"/>
              <a:buChar char="•"/>
            </a:pPr>
            <a:r>
              <a:rPr lang="ar-SA" sz="2100" b="1" dirty="0" smtClean="0">
                <a:cs typeface="Simplified Arabic" pitchFamily="18" charset="-78"/>
              </a:rPr>
              <a:t>التأكد من مصادر التمويل وشروطه.</a:t>
            </a:r>
          </a:p>
          <a:p>
            <a:pPr algn="just" rtl="1" eaLnBrk="1" hangingPunct="1">
              <a:lnSpc>
                <a:spcPct val="150000"/>
              </a:lnSpc>
              <a:buFont typeface="Arial" charset="0"/>
              <a:buChar char="•"/>
            </a:pPr>
            <a:r>
              <a:rPr lang="ar-SA" sz="2100" b="1" dirty="0" smtClean="0">
                <a:cs typeface="Simplified Arabic" pitchFamily="18" charset="-78"/>
              </a:rPr>
              <a:t>مراجعة والتأكد من إجراءات وتوقيتات التوريد.</a:t>
            </a:r>
          </a:p>
          <a:p>
            <a:pPr algn="just" rtl="1" eaLnBrk="1" hangingPunct="1">
              <a:lnSpc>
                <a:spcPct val="150000"/>
              </a:lnSpc>
              <a:buFont typeface="Arial" charset="0"/>
              <a:buChar char="•"/>
            </a:pPr>
            <a:r>
              <a:rPr lang="ar-SA" sz="2100" b="1" dirty="0" smtClean="0">
                <a:cs typeface="Simplified Arabic" pitchFamily="18" charset="-78"/>
              </a:rPr>
              <a:t>مراجعة تقديرات عوائد </a:t>
            </a:r>
            <a:r>
              <a:rPr lang="ar-SA" sz="2100" b="1" dirty="0" err="1" smtClean="0">
                <a:cs typeface="Simplified Arabic" pitchFamily="18" charset="-78"/>
              </a:rPr>
              <a:t>للمشروع </a:t>
            </a:r>
            <a:r>
              <a:rPr lang="ar-SA" sz="2100" b="1" dirty="0" smtClean="0">
                <a:cs typeface="Simplified Arabic" pitchFamily="18" charset="-78"/>
              </a:rPr>
              <a:t>(المالية</a:t>
            </a:r>
            <a:r>
              <a:rPr lang="ar-SA" sz="2100" b="1" dirty="0" err="1" smtClean="0">
                <a:cs typeface="Simplified Arabic" pitchFamily="18" charset="-78"/>
              </a:rPr>
              <a:t>).</a:t>
            </a:r>
            <a:endParaRPr lang="ar-SA" sz="2100" b="1" dirty="0" smtClean="0">
              <a:cs typeface="Simplified Arabic" pitchFamily="18" charset="-78"/>
            </a:endParaRPr>
          </a:p>
          <a:p>
            <a:pPr algn="just" rtl="1" eaLnBrk="1" hangingPunct="1">
              <a:lnSpc>
                <a:spcPct val="150000"/>
              </a:lnSpc>
              <a:buFont typeface="Arial" charset="0"/>
              <a:buChar char="•"/>
            </a:pPr>
            <a:r>
              <a:rPr lang="ar-SA" sz="2100" b="1" dirty="0" smtClean="0">
                <a:cs typeface="Simplified Arabic" pitchFamily="18" charset="-78"/>
              </a:rPr>
              <a:t>مراجعة الآثار غير المباشرة والبيئية للمشروع.</a:t>
            </a:r>
          </a:p>
          <a:p>
            <a:pPr algn="just" rtl="1" eaLnBrk="1" hangingPunct="1">
              <a:lnSpc>
                <a:spcPct val="150000"/>
              </a:lnSpc>
              <a:buFont typeface="Arial" charset="0"/>
              <a:buChar char="•"/>
            </a:pPr>
            <a:r>
              <a:rPr lang="ar-SA" sz="2100" b="1" dirty="0" smtClean="0">
                <a:cs typeface="Simplified Arabic" pitchFamily="18" charset="-78"/>
              </a:rPr>
              <a:t>التأكد من معدل العائد المتحقق.</a:t>
            </a:r>
          </a:p>
          <a:p>
            <a:pPr algn="r" rtl="1" eaLnBrk="1" hangingPunct="1"/>
            <a:endParaRPr lang="en-US" sz="2100" b="1" dirty="0" smtClean="0"/>
          </a:p>
        </p:txBody>
      </p:sp>
      <p:sp>
        <p:nvSpPr>
          <p:cNvPr id="4" name="Down Arrow 3"/>
          <p:cNvSpPr/>
          <p:nvPr/>
        </p:nvSpPr>
        <p:spPr>
          <a:xfrm rot="5400000">
            <a:off x="381000" y="2743200"/>
            <a:ext cx="4876800" cy="2438400"/>
          </a:xfrm>
          <a:prstGeom prst="downArrow">
            <a:avLst>
              <a:gd name="adj1" fmla="val 50000"/>
              <a:gd name="adj2" fmla="val 53636"/>
            </a:avLst>
          </a:prstGeom>
          <a:solidFill>
            <a:srgbClr val="00B05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2773" name="Rectangle 4"/>
          <p:cNvSpPr>
            <a:spLocks noChangeArrowheads="1"/>
          </p:cNvSpPr>
          <p:nvPr/>
        </p:nvSpPr>
        <p:spPr bwMode="auto">
          <a:xfrm rot="5400000">
            <a:off x="-1045368" y="3539579"/>
            <a:ext cx="4146550" cy="769441"/>
          </a:xfrm>
          <a:prstGeom prst="rect">
            <a:avLst/>
          </a:prstGeom>
          <a:noFill/>
          <a:ln w="9525">
            <a:noFill/>
            <a:miter lim="800000"/>
            <a:headEnd/>
            <a:tailEnd/>
          </a:ln>
        </p:spPr>
        <p:txBody>
          <a:bodyPr>
            <a:spAutoFit/>
          </a:bodyPr>
          <a:lstStyle/>
          <a:p>
            <a:pPr algn="ctr" rtl="1">
              <a:lnSpc>
                <a:spcPct val="150000"/>
              </a:lnSpc>
            </a:pPr>
            <a:r>
              <a:rPr lang="ar-SA" sz="3200" b="1" dirty="0">
                <a:solidFill>
                  <a:srgbClr val="C00000"/>
                </a:solidFill>
                <a:effectLst>
                  <a:outerShdw blurRad="38100" dist="38100" dir="2700000" algn="tl">
                    <a:srgbClr val="000000">
                      <a:alpha val="43137"/>
                    </a:srgbClr>
                  </a:outerShdw>
                </a:effectLst>
                <a:cs typeface="Simplified Arabic" pitchFamily="18" charset="-78"/>
              </a:rPr>
              <a:t>نهاية مهمة دراسة الجدوى</a:t>
            </a:r>
          </a:p>
        </p:txBody>
      </p:sp>
    </p:spTree>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871208"/>
          </a:xfrm>
        </p:spPr>
        <p:txBody>
          <a:bodyPr anchor="ctr">
            <a:normAutofit/>
          </a:bodyPr>
          <a:lstStyle/>
          <a:p>
            <a:pPr marL="54864" indent="0" algn="r" rtl="1" eaLnBrk="1" fontAlgn="auto" hangingPunct="1">
              <a:spcAft>
                <a:spcPts val="0"/>
              </a:spcAft>
              <a:defRPr/>
            </a:pPr>
            <a:r>
              <a:rPr lang="ar-SA" sz="4000" b="1" dirty="0" smtClean="0">
                <a:solidFill>
                  <a:srgbClr val="C00000"/>
                </a:solidFill>
                <a:effectLst>
                  <a:outerShdw blurRad="38100" dist="38100" dir="2700000" algn="tl">
                    <a:srgbClr val="000000">
                      <a:alpha val="43137"/>
                    </a:srgbClr>
                  </a:outerShdw>
                </a:effectLst>
                <a:latin typeface="Simplified Arabic" pitchFamily="18" charset="-78"/>
                <a:cs typeface="Simplified Arabic" pitchFamily="18" charset="-78"/>
              </a:rPr>
              <a:t>مرحلة إعداد المشروع</a:t>
            </a:r>
            <a:endParaRPr lang="en-US" sz="4000" b="1" dirty="0">
              <a:solidFill>
                <a:srgbClr val="C00000"/>
              </a:solidFill>
              <a:effectLst>
                <a:outerShdw blurRad="38100" dist="38100" dir="2700000" algn="tl">
                  <a:srgbClr val="000000">
                    <a:alpha val="43137"/>
                  </a:srgbClr>
                </a:outerShdw>
              </a:effectLst>
            </a:endParaRPr>
          </a:p>
        </p:txBody>
      </p:sp>
      <p:sp>
        <p:nvSpPr>
          <p:cNvPr id="30723" name="Content Placeholder 2"/>
          <p:cNvSpPr>
            <a:spLocks noGrp="1"/>
          </p:cNvSpPr>
          <p:nvPr>
            <p:ph idx="1"/>
          </p:nvPr>
        </p:nvSpPr>
        <p:spPr>
          <a:xfrm>
            <a:off x="457200" y="1052736"/>
            <a:ext cx="8229600" cy="5576664"/>
          </a:xfrm>
        </p:spPr>
        <p:txBody>
          <a:bodyPr/>
          <a:lstStyle/>
          <a:p>
            <a:pPr algn="just" rtl="1" eaLnBrk="1" hangingPunct="1">
              <a:lnSpc>
                <a:spcPct val="150000"/>
              </a:lnSpc>
              <a:buFont typeface="Wingdings" pitchFamily="2" charset="2"/>
              <a:buChar char="v"/>
            </a:pPr>
            <a:r>
              <a:rPr lang="ar-SA" sz="1600" b="1" dirty="0" smtClean="0">
                <a:latin typeface="+mj-lt"/>
              </a:rPr>
              <a:t>تعتبر المرحلة الرئيسة في تقرير جدوى المشروع، لاعتمادها علي كافة الدراسات المختلفة والمتخصصة لجوانب </a:t>
            </a:r>
            <a:r>
              <a:rPr lang="ar-SA" sz="1600" b="1" dirty="0" err="1" smtClean="0">
                <a:latin typeface="+mj-lt"/>
              </a:rPr>
              <a:t>المشروع </a:t>
            </a:r>
            <a:r>
              <a:rPr lang="ar-SA" sz="1600" b="1" dirty="0" smtClean="0">
                <a:latin typeface="+mj-lt"/>
              </a:rPr>
              <a:t>- </a:t>
            </a:r>
            <a:r>
              <a:rPr lang="ar-SA" sz="1600" b="1" dirty="0" err="1" smtClean="0">
                <a:latin typeface="+mj-lt"/>
              </a:rPr>
              <a:t>فنيا </a:t>
            </a:r>
            <a:r>
              <a:rPr lang="ar-SA" sz="1600" b="1" dirty="0" smtClean="0">
                <a:latin typeface="+mj-lt"/>
              </a:rPr>
              <a:t>- </a:t>
            </a:r>
            <a:r>
              <a:rPr lang="ar-SA" sz="1600" b="1" dirty="0" err="1" smtClean="0">
                <a:latin typeface="+mj-lt"/>
              </a:rPr>
              <a:t>واقتصاديا </a:t>
            </a:r>
            <a:r>
              <a:rPr lang="ar-SA" sz="1600" b="1" dirty="0" smtClean="0">
                <a:latin typeface="+mj-lt"/>
              </a:rPr>
              <a:t>- وماليا، وعلاقة المشروع بالبيئة المحيطة خارجيا وداخلياً، والعوامل المؤثرة في المشروع وأثر المشروع علي البيئة المحيطة وتحديد المخاطر ومدي قدرته علي مواجهة الظروف غير المواتية كلً حسب طبيعة </a:t>
            </a:r>
            <a:r>
              <a:rPr lang="ar-SA" sz="1600" b="1" dirty="0" err="1" smtClean="0">
                <a:latin typeface="+mj-lt"/>
              </a:rPr>
              <a:t>المشروع.</a:t>
            </a:r>
            <a:r>
              <a:rPr lang="ar-SA" sz="1600" b="1" dirty="0" smtClean="0">
                <a:latin typeface="+mj-lt"/>
              </a:rPr>
              <a:t> وتتطرق دراسات تلك المرحلة إلي الحياة اليومية للمشروع وإدارته والنتائج المتوقعة وعمره </a:t>
            </a:r>
            <a:r>
              <a:rPr lang="ar-SA" sz="1600" b="1" dirty="0" err="1" smtClean="0">
                <a:latin typeface="+mj-lt"/>
              </a:rPr>
              <a:t>الافتراضي .</a:t>
            </a:r>
            <a:r>
              <a:rPr lang="ar-SA" sz="1600" b="1" dirty="0" smtClean="0">
                <a:latin typeface="+mj-lt"/>
              </a:rPr>
              <a:t> وتعتبر مرحلة إعداد المشروع هي المرحلة الحاسمة فيما يتعلق بالبدائل </a:t>
            </a:r>
            <a:r>
              <a:rPr lang="ar-SA" sz="1600" b="1" dirty="0" err="1" smtClean="0">
                <a:latin typeface="+mj-lt"/>
              </a:rPr>
              <a:t>والخيارات.</a:t>
            </a:r>
            <a:r>
              <a:rPr lang="ar-SA" sz="1600" b="1" dirty="0" smtClean="0">
                <a:latin typeface="+mj-lt"/>
              </a:rPr>
              <a:t> وبذلك تتضمن تلك المرحلة.</a:t>
            </a:r>
          </a:p>
          <a:p>
            <a:pPr algn="just" rtl="1" eaLnBrk="1" hangingPunct="1">
              <a:lnSpc>
                <a:spcPct val="150000"/>
              </a:lnSpc>
              <a:buFont typeface="Wingdings" pitchFamily="2" charset="2"/>
              <a:buChar char="v"/>
            </a:pPr>
            <a:endParaRPr lang="ar-SA" sz="4200" b="1" dirty="0" smtClean="0">
              <a:latin typeface="Simplified Arabic" pitchFamily="18" charset="-78"/>
              <a:cs typeface="Simplified Arabic" pitchFamily="18" charset="-78"/>
            </a:endParaRPr>
          </a:p>
          <a:p>
            <a:pPr algn="r" rtl="1" eaLnBrk="1" hangingPunct="1"/>
            <a:endParaRPr lang="en-US" dirty="0" smtClean="0"/>
          </a:p>
        </p:txBody>
      </p:sp>
      <p:graphicFrame>
        <p:nvGraphicFramePr>
          <p:cNvPr id="5" name="Content Placeholder 3"/>
          <p:cNvGraphicFramePr>
            <a:graphicFrameLocks/>
          </p:cNvGraphicFramePr>
          <p:nvPr/>
        </p:nvGraphicFramePr>
        <p:xfrm>
          <a:off x="539552" y="3356992"/>
          <a:ext cx="7935416" cy="33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564904"/>
            <a:ext cx="7467600" cy="1143000"/>
          </a:xfrm>
          <a:effectLst>
            <a:outerShdw blurRad="50800" dist="38100" dir="2700000" algn="tl" rotWithShape="0">
              <a:prstClr val="black">
                <a:alpha val="40000"/>
              </a:prstClr>
            </a:outerShdw>
          </a:effectLst>
          <a:scene3d>
            <a:camera prst="obliqueBottomLeft"/>
            <a:lightRig rig="threePt" dir="t"/>
          </a:scene3d>
        </p:spPr>
        <p:txBody>
          <a:bodyPr anchor="ctr">
            <a:normAutofit/>
          </a:bodyPr>
          <a:lstStyle/>
          <a:p>
            <a:pPr algn="ctr" rtl="1"/>
            <a:r>
              <a:rPr lang="ar-SA" sz="4400" b="1" u="sng" cap="none" dirty="0" smtClean="0">
                <a:solidFill>
                  <a:schemeClr val="tx2">
                    <a:lumMod val="50000"/>
                  </a:schemeClr>
                </a:solidFill>
              </a:rPr>
              <a:t>المرحلة </a:t>
            </a:r>
            <a:r>
              <a:rPr lang="ar-SA" sz="4400" b="1" u="sng" cap="none" dirty="0" err="1" smtClean="0">
                <a:solidFill>
                  <a:schemeClr val="tx2">
                    <a:lumMod val="50000"/>
                  </a:schemeClr>
                </a:solidFill>
              </a:rPr>
              <a:t>الثالثة </a:t>
            </a:r>
            <a:r>
              <a:rPr lang="ar-SA" sz="4400" b="1" cap="none" dirty="0" smtClean="0">
                <a:solidFill>
                  <a:schemeClr val="tx2">
                    <a:lumMod val="50000"/>
                  </a:schemeClr>
                </a:solidFill>
              </a:rPr>
              <a:t>: دراسة الجدوى</a:t>
            </a:r>
            <a:endParaRPr lang="en-US" sz="4400" b="1" cap="none" dirty="0">
              <a:solidFill>
                <a:schemeClr val="tx2">
                  <a:lumMod val="50000"/>
                </a:schemeClr>
              </a:solidFill>
            </a:endParaRPr>
          </a:p>
        </p:txBody>
      </p:sp>
      <p:pic>
        <p:nvPicPr>
          <p:cNvPr id="3079" name="Picture 7" descr="C:\Users\SONY\AppData\Local\Microsoft\Windows\Temporary Internet Files\Content.IE5\05EXTO6I\MP900390131[1].jpg"/>
          <p:cNvPicPr>
            <a:picLocks noChangeAspect="1" noChangeArrowheads="1"/>
          </p:cNvPicPr>
          <p:nvPr/>
        </p:nvPicPr>
        <p:blipFill>
          <a:blip r:embed="rId2" cstate="print"/>
          <a:srcRect/>
          <a:stretch>
            <a:fillRect/>
          </a:stretch>
        </p:blipFill>
        <p:spPr bwMode="auto">
          <a:xfrm>
            <a:off x="0" y="0"/>
            <a:ext cx="1259632" cy="6857999"/>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descr="C:\Users\SONY\AppData\Local\Microsoft\Windows\Temporary Internet Files\Content.IE5\05EXTO6I\MP900390131[1].jpg"/>
          <p:cNvPicPr>
            <a:picLocks noChangeAspect="1" noChangeArrowheads="1"/>
          </p:cNvPicPr>
          <p:nvPr/>
        </p:nvPicPr>
        <p:blipFill>
          <a:blip r:embed="rId2" cstate="print"/>
          <a:srcRect/>
          <a:stretch>
            <a:fillRect/>
          </a:stretch>
        </p:blipFill>
        <p:spPr bwMode="auto">
          <a:xfrm>
            <a:off x="0" y="0"/>
            <a:ext cx="1259632" cy="6857999"/>
          </a:xfrm>
          <a:prstGeom prst="rect">
            <a:avLst/>
          </a:prstGeom>
          <a:noFill/>
        </p:spPr>
      </p:pic>
      <p:sp>
        <p:nvSpPr>
          <p:cNvPr id="5" name="Title 4"/>
          <p:cNvSpPr>
            <a:spLocks noGrp="1"/>
          </p:cNvSpPr>
          <p:nvPr>
            <p:ph type="title"/>
          </p:nvPr>
        </p:nvSpPr>
        <p:spPr>
          <a:xfrm>
            <a:off x="1331640" y="260648"/>
            <a:ext cx="7467600" cy="1143000"/>
          </a:xfrm>
        </p:spPr>
        <p:txBody>
          <a:bodyPr>
            <a:normAutofit/>
          </a:bodyPr>
          <a:lstStyle/>
          <a:p>
            <a:pPr algn="ctr" rtl="1"/>
            <a:r>
              <a:rPr lang="ar-SA" sz="4400" b="1" u="sng" dirty="0" smtClean="0">
                <a:solidFill>
                  <a:srgbClr val="C00000"/>
                </a:solidFill>
                <a:effectLst>
                  <a:outerShdw blurRad="38100" dist="38100" dir="2700000" algn="tl">
                    <a:srgbClr val="000000">
                      <a:alpha val="43137"/>
                    </a:srgbClr>
                  </a:outerShdw>
                </a:effectLst>
              </a:rPr>
              <a:t>الدراسات التي تتطلبها جدوى المشروع </a:t>
            </a:r>
            <a:endParaRPr lang="en-US" sz="4400" b="1" u="sng" dirty="0">
              <a:solidFill>
                <a:srgbClr val="C00000"/>
              </a:solidFill>
              <a:effectLst>
                <a:outerShdw blurRad="38100" dist="38100" dir="2700000" algn="tl">
                  <a:srgbClr val="000000">
                    <a:alpha val="43137"/>
                  </a:srgbClr>
                </a:outerShdw>
              </a:effectLst>
            </a:endParaRPr>
          </a:p>
        </p:txBody>
      </p:sp>
      <p:sp>
        <p:nvSpPr>
          <p:cNvPr id="6" name="Content Placeholder 5"/>
          <p:cNvSpPr>
            <a:spLocks noGrp="1"/>
          </p:cNvSpPr>
          <p:nvPr>
            <p:ph sz="quarter" idx="1"/>
          </p:nvPr>
        </p:nvSpPr>
        <p:spPr>
          <a:xfrm>
            <a:off x="1547664" y="1628800"/>
            <a:ext cx="6891536" cy="4873752"/>
          </a:xfrm>
        </p:spPr>
        <p:txBody>
          <a:bodyPr>
            <a:normAutofit/>
          </a:bodyPr>
          <a:lstStyle/>
          <a:p>
            <a:pPr algn="r" rtl="1">
              <a:lnSpc>
                <a:spcPct val="150000"/>
              </a:lnSpc>
            </a:pPr>
            <a:r>
              <a:rPr lang="ar-SA" sz="4800" b="1" dirty="0" smtClean="0">
                <a:solidFill>
                  <a:srgbClr val="0070C0"/>
                </a:solidFill>
                <a:effectLst>
                  <a:outerShdw blurRad="38100" dist="38100" dir="2700000" algn="tl">
                    <a:srgbClr val="000000">
                      <a:alpha val="43137"/>
                    </a:srgbClr>
                  </a:outerShdw>
                </a:effectLst>
              </a:rPr>
              <a:t>الدراسة التسويقية  </a:t>
            </a:r>
          </a:p>
          <a:p>
            <a:pPr algn="r" rtl="1">
              <a:lnSpc>
                <a:spcPct val="150000"/>
              </a:lnSpc>
            </a:pPr>
            <a:r>
              <a:rPr lang="ar-SA" sz="2800" b="1" dirty="0" smtClean="0"/>
              <a:t>الدراسة الفنية </a:t>
            </a:r>
          </a:p>
          <a:p>
            <a:pPr algn="r" rtl="1">
              <a:lnSpc>
                <a:spcPct val="150000"/>
              </a:lnSpc>
            </a:pPr>
            <a:r>
              <a:rPr lang="ar-SA" sz="2800" b="1" dirty="0" smtClean="0"/>
              <a:t>الدراسة المالية </a:t>
            </a:r>
          </a:p>
          <a:p>
            <a:pPr algn="r" rtl="1">
              <a:lnSpc>
                <a:spcPct val="150000"/>
              </a:lnSpc>
            </a:pPr>
            <a:r>
              <a:rPr lang="ar-SA" sz="2800" b="1" dirty="0" smtClean="0"/>
              <a:t>تقدير الربحية </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Horizontal)">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r" rtl="1" eaLnBrk="1" fontAlgn="auto" hangingPunct="1">
              <a:spcAft>
                <a:spcPts val="0"/>
              </a:spcAft>
              <a:defRPr/>
            </a:pPr>
            <a:r>
              <a:rPr lang="ar-SA" sz="4000" b="1" dirty="0" smtClean="0">
                <a:solidFill>
                  <a:srgbClr val="C00000"/>
                </a:solidFill>
                <a:effectLst>
                  <a:outerShdw blurRad="38100" dist="38100" dir="2700000" algn="tl">
                    <a:srgbClr val="000000">
                      <a:alpha val="43137"/>
                    </a:srgbClr>
                  </a:outerShdw>
                </a:effectLst>
                <a:cs typeface="Simplified Arabic" pitchFamily="18" charset="-78"/>
              </a:rPr>
              <a:t>دراسة</a:t>
            </a:r>
            <a:r>
              <a:rPr lang="ar-SA" sz="4000" b="1" dirty="0" smtClean="0">
                <a:solidFill>
                  <a:srgbClr val="C00000"/>
                </a:solidFill>
                <a:effectLst>
                  <a:outerShdw blurRad="38100" dist="38100" dir="2700000" algn="tl">
                    <a:srgbClr val="000000">
                      <a:alpha val="43137"/>
                    </a:srgbClr>
                  </a:outerShdw>
                </a:effectLst>
                <a:latin typeface="Times New Roman" pitchFamily="18" charset="0"/>
              </a:rPr>
              <a:t> </a:t>
            </a:r>
            <a:r>
              <a:rPr lang="ar-SA" sz="4000" b="1" dirty="0" smtClean="0">
                <a:solidFill>
                  <a:srgbClr val="C00000"/>
                </a:solidFill>
                <a:effectLst>
                  <a:outerShdw blurRad="38100" dist="38100" dir="2700000" algn="tl">
                    <a:srgbClr val="000000">
                      <a:alpha val="43137"/>
                    </a:srgbClr>
                  </a:outerShdw>
                </a:effectLst>
                <a:cs typeface="Simplified Arabic" pitchFamily="18" charset="-78"/>
              </a:rPr>
              <a:t>الجدوى</a:t>
            </a:r>
            <a:r>
              <a:rPr lang="ar-SA" sz="4000" b="1" dirty="0" smtClean="0">
                <a:solidFill>
                  <a:srgbClr val="C00000"/>
                </a:solidFill>
                <a:effectLst>
                  <a:outerShdw blurRad="38100" dist="38100" dir="2700000" algn="tl">
                    <a:srgbClr val="000000">
                      <a:alpha val="43137"/>
                    </a:srgbClr>
                  </a:outerShdw>
                </a:effectLst>
                <a:latin typeface="Times New Roman" pitchFamily="18" charset="0"/>
              </a:rPr>
              <a:t> </a:t>
            </a:r>
            <a:r>
              <a:rPr lang="ar-SA" sz="4000" b="1" dirty="0" smtClean="0">
                <a:solidFill>
                  <a:srgbClr val="C00000"/>
                </a:solidFill>
                <a:effectLst>
                  <a:outerShdw blurRad="38100" dist="38100" dir="2700000" algn="tl">
                    <a:srgbClr val="000000">
                      <a:alpha val="43137"/>
                    </a:srgbClr>
                  </a:outerShdw>
                </a:effectLst>
                <a:cs typeface="Simplified Arabic" pitchFamily="18" charset="-78"/>
              </a:rPr>
              <a:t>التسويقية</a:t>
            </a:r>
            <a:r>
              <a:rPr lang="ar-SA" sz="4000" b="1" dirty="0" smtClean="0">
                <a:solidFill>
                  <a:srgbClr val="C00000"/>
                </a:solidFill>
                <a:effectLst>
                  <a:outerShdw blurRad="38100" dist="38100" dir="2700000" algn="tl">
                    <a:srgbClr val="000000">
                      <a:alpha val="43137"/>
                    </a:srgbClr>
                  </a:outerShdw>
                </a:effectLst>
                <a:latin typeface="Times New Roman" pitchFamily="18" charset="0"/>
              </a:rPr>
              <a:t> </a:t>
            </a:r>
            <a:endParaRPr lang="en-US" sz="4000" b="1" dirty="0">
              <a:solidFill>
                <a:srgbClr val="C00000"/>
              </a:solidFill>
              <a:effectLst>
                <a:outerShdw blurRad="38100" dist="38100" dir="2700000" algn="tl">
                  <a:srgbClr val="000000">
                    <a:alpha val="43137"/>
                  </a:srgbClr>
                </a:outerShdw>
              </a:effectLst>
            </a:endParaRPr>
          </a:p>
        </p:txBody>
      </p:sp>
      <p:sp>
        <p:nvSpPr>
          <p:cNvPr id="43011" name="Content Placeholder 2"/>
          <p:cNvSpPr>
            <a:spLocks noGrp="1"/>
          </p:cNvSpPr>
          <p:nvPr>
            <p:ph idx="1"/>
          </p:nvPr>
        </p:nvSpPr>
        <p:spPr/>
        <p:txBody>
          <a:bodyPr/>
          <a:lstStyle/>
          <a:p>
            <a:pPr algn="just" rtl="1" eaLnBrk="1" hangingPunct="1"/>
            <a:r>
              <a:rPr lang="ar-SA" sz="2800" dirty="0" smtClean="0"/>
              <a:t>مجموعة الأساليب والأسس والتقديرات التي تهدف إلى التعرف على الجوانب المختلفة لسوق </a:t>
            </a:r>
            <a:r>
              <a:rPr lang="ar-SA" sz="2800" dirty="0" err="1" smtClean="0"/>
              <a:t>المنتج </a:t>
            </a:r>
            <a:r>
              <a:rPr lang="ar-SA" sz="2800" dirty="0" smtClean="0"/>
              <a:t>/ الخدمة الذي يتجه المشروع </a:t>
            </a:r>
            <a:r>
              <a:rPr lang="ar-SA" sz="2800" dirty="0" err="1" smtClean="0"/>
              <a:t>لانتاجة</a:t>
            </a:r>
            <a:r>
              <a:rPr lang="ar-SA" sz="2800" dirty="0" smtClean="0"/>
              <a:t> بهدف تقدير حجم المبيعات الحالية والمرتقبة, ورسم السياسات التسويقية </a:t>
            </a:r>
            <a:r>
              <a:rPr lang="ar-SA" sz="2800" dirty="0" err="1" smtClean="0"/>
              <a:t>المناسبة </a:t>
            </a:r>
            <a:r>
              <a:rPr lang="ar-SA" sz="2800" dirty="0" smtClean="0"/>
              <a:t>( </a:t>
            </a:r>
            <a:r>
              <a:rPr lang="ar-SA" sz="2800" dirty="0" err="1" smtClean="0"/>
              <a:t>التسعير </a:t>
            </a:r>
            <a:r>
              <a:rPr lang="ar-SA" sz="2800" dirty="0" smtClean="0"/>
              <a:t>, </a:t>
            </a:r>
            <a:r>
              <a:rPr lang="ar-SA" sz="2800" dirty="0" err="1" smtClean="0"/>
              <a:t>والترويج </a:t>
            </a:r>
            <a:r>
              <a:rPr lang="ar-SA" sz="2800" dirty="0" smtClean="0"/>
              <a:t>, </a:t>
            </a:r>
            <a:r>
              <a:rPr lang="ar-SA" sz="2800" dirty="0" err="1" smtClean="0"/>
              <a:t>والتوزيع </a:t>
            </a:r>
            <a:r>
              <a:rPr lang="ar-SA" sz="2800" dirty="0" smtClean="0"/>
              <a:t>, </a:t>
            </a:r>
            <a:r>
              <a:rPr lang="ar-SA" sz="2800" dirty="0" err="1" smtClean="0"/>
              <a:t>الخ ....) .</a:t>
            </a:r>
            <a:r>
              <a:rPr lang="ar-SA" sz="2800" dirty="0" smtClean="0"/>
              <a:t> </a:t>
            </a:r>
          </a:p>
          <a:p>
            <a:pPr algn="just" rtl="1" eaLnBrk="1" hangingPunct="1"/>
            <a:endParaRPr lang="ar-SA" sz="2800" dirty="0" smtClean="0"/>
          </a:p>
          <a:p>
            <a:pPr algn="just" rtl="1" eaLnBrk="1" hangingPunct="1"/>
            <a:r>
              <a:rPr lang="ar-SA" sz="2800" dirty="0" smtClean="0"/>
              <a:t>تعتبر دراسة الجدوى التسويقية من أهم الدراسات التي يمكن أن تتم على المشروع إذ عليها يتوقف قرار الاستمرار في الدراسة الفنية والهندسية أو التوقف والبحث عن بدائل أخرى </a:t>
            </a:r>
            <a:r>
              <a:rPr lang="ar-SA" sz="2800" dirty="0" err="1" smtClean="0"/>
              <a:t>للمشروع .</a:t>
            </a:r>
            <a:endParaRPr lang="en-US" sz="2800" dirty="0" smtClean="0"/>
          </a:p>
        </p:txBody>
      </p:sp>
    </p:spTree>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r" rtl="1" eaLnBrk="1" fontAlgn="auto" hangingPunct="1">
              <a:spcAft>
                <a:spcPts val="0"/>
              </a:spcAft>
              <a:defRPr/>
            </a:pPr>
            <a:r>
              <a:rPr lang="ar-SA" sz="4000" b="1" dirty="0" smtClean="0">
                <a:solidFill>
                  <a:srgbClr val="C00000"/>
                </a:solidFill>
                <a:effectLst>
                  <a:outerShdw blurRad="38100" dist="38100" dir="2700000" algn="tl">
                    <a:srgbClr val="000000">
                      <a:alpha val="43137"/>
                    </a:srgbClr>
                  </a:outerShdw>
                </a:effectLst>
                <a:cs typeface="Simplified Arabic" pitchFamily="18" charset="-78"/>
              </a:rPr>
              <a:t>أهداف</a:t>
            </a:r>
            <a:r>
              <a:rPr lang="ar-SA" sz="4800" b="1" dirty="0" smtClean="0">
                <a:solidFill>
                  <a:srgbClr val="C00000"/>
                </a:solidFill>
                <a:effectLst>
                  <a:outerShdw blurRad="38100" dist="38100" dir="2700000" algn="tl">
                    <a:srgbClr val="000000">
                      <a:alpha val="43137"/>
                    </a:srgbClr>
                  </a:outerShdw>
                </a:effectLst>
                <a:latin typeface="Times New Roman" pitchFamily="18" charset="0"/>
              </a:rPr>
              <a:t> </a:t>
            </a:r>
            <a:r>
              <a:rPr lang="ar-SA" sz="4000" b="1" dirty="0" smtClean="0">
                <a:solidFill>
                  <a:srgbClr val="C00000"/>
                </a:solidFill>
                <a:effectLst>
                  <a:outerShdw blurRad="38100" dist="38100" dir="2700000" algn="tl">
                    <a:srgbClr val="000000">
                      <a:alpha val="43137"/>
                    </a:srgbClr>
                  </a:outerShdw>
                </a:effectLst>
                <a:cs typeface="Simplified Arabic" pitchFamily="18" charset="-78"/>
              </a:rPr>
              <a:t>دراسة</a:t>
            </a:r>
            <a:r>
              <a:rPr lang="ar-SA" sz="4800" b="1" dirty="0" smtClean="0">
                <a:solidFill>
                  <a:srgbClr val="C00000"/>
                </a:solidFill>
                <a:effectLst>
                  <a:outerShdw blurRad="38100" dist="38100" dir="2700000" algn="tl">
                    <a:srgbClr val="000000">
                      <a:alpha val="43137"/>
                    </a:srgbClr>
                  </a:outerShdw>
                </a:effectLst>
                <a:latin typeface="Times New Roman" pitchFamily="18" charset="0"/>
              </a:rPr>
              <a:t> </a:t>
            </a:r>
            <a:r>
              <a:rPr lang="ar-SA" sz="4000" b="1" dirty="0" smtClean="0">
                <a:solidFill>
                  <a:srgbClr val="C00000"/>
                </a:solidFill>
                <a:effectLst>
                  <a:outerShdw blurRad="38100" dist="38100" dir="2700000" algn="tl">
                    <a:srgbClr val="000000">
                      <a:alpha val="43137"/>
                    </a:srgbClr>
                  </a:outerShdw>
                </a:effectLst>
                <a:cs typeface="Simplified Arabic" pitchFamily="18" charset="-78"/>
              </a:rPr>
              <a:t>الجدوى</a:t>
            </a:r>
            <a:r>
              <a:rPr lang="ar-SA" sz="4800" b="1" dirty="0" smtClean="0">
                <a:solidFill>
                  <a:srgbClr val="C00000"/>
                </a:solidFill>
                <a:effectLst>
                  <a:outerShdw blurRad="38100" dist="38100" dir="2700000" algn="tl">
                    <a:srgbClr val="000000">
                      <a:alpha val="43137"/>
                    </a:srgbClr>
                  </a:outerShdw>
                </a:effectLst>
                <a:latin typeface="Times New Roman" pitchFamily="18" charset="0"/>
              </a:rPr>
              <a:t> </a:t>
            </a:r>
            <a:r>
              <a:rPr lang="ar-SA" sz="4000" b="1" dirty="0" smtClean="0">
                <a:solidFill>
                  <a:srgbClr val="C00000"/>
                </a:solidFill>
                <a:effectLst>
                  <a:outerShdw blurRad="38100" dist="38100" dir="2700000" algn="tl">
                    <a:srgbClr val="000000">
                      <a:alpha val="43137"/>
                    </a:srgbClr>
                  </a:outerShdw>
                </a:effectLst>
                <a:cs typeface="Simplified Arabic" pitchFamily="18" charset="-78"/>
              </a:rPr>
              <a:t>التسويقية</a:t>
            </a:r>
            <a:r>
              <a:rPr lang="ar-SA" sz="4800" b="1" dirty="0" smtClean="0">
                <a:solidFill>
                  <a:srgbClr val="C00000"/>
                </a:solidFill>
                <a:effectLst>
                  <a:outerShdw blurRad="38100" dist="38100" dir="2700000" algn="tl">
                    <a:srgbClr val="000000">
                      <a:alpha val="43137"/>
                    </a:srgbClr>
                  </a:outerShdw>
                </a:effectLst>
                <a:latin typeface="Times New Roman" pitchFamily="18" charset="0"/>
              </a:rPr>
              <a:t> </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274320" indent="-274320" algn="r" rtl="1" eaLnBrk="1" fontAlgn="auto" hangingPunct="1">
              <a:spcBef>
                <a:spcPct val="20000"/>
              </a:spcBef>
              <a:spcAft>
                <a:spcPts val="0"/>
              </a:spcAft>
              <a:buClr>
                <a:schemeClr val="accent3"/>
              </a:buClr>
              <a:buSzPct val="95000"/>
              <a:buFont typeface="Arial" pitchFamily="34" charset="0"/>
              <a:buChar char="•"/>
              <a:defRPr/>
            </a:pPr>
            <a:r>
              <a:rPr lang="ar-SA" b="1" dirty="0" smtClean="0"/>
              <a:t>تقدير حجم الطلب المتوقع على منتجات المشروع ومعدلات نموه وحجم السوق المرتقبة والشريحة (نصيب المشروع ).</a:t>
            </a:r>
            <a:endParaRPr lang="en-US" b="1" dirty="0" smtClean="0">
              <a:solidFill>
                <a:srgbClr val="002060"/>
              </a:solidFill>
            </a:endParaRPr>
          </a:p>
          <a:p>
            <a:pPr marL="274320" indent="-274320" algn="r" rtl="1" eaLnBrk="1" fontAlgn="auto" hangingPunct="1">
              <a:spcBef>
                <a:spcPct val="20000"/>
              </a:spcBef>
              <a:spcAft>
                <a:spcPts val="0"/>
              </a:spcAft>
              <a:buClr>
                <a:schemeClr val="accent3"/>
              </a:buClr>
              <a:buSzPct val="95000"/>
              <a:buFont typeface="Arial" pitchFamily="34" charset="0"/>
              <a:buChar char="•"/>
              <a:defRPr/>
            </a:pPr>
            <a:r>
              <a:rPr lang="ar-SA" b="1" dirty="0" smtClean="0">
                <a:solidFill>
                  <a:srgbClr val="002060"/>
                </a:solidFill>
              </a:rPr>
              <a:t> </a:t>
            </a:r>
            <a:r>
              <a:rPr lang="ar-SA" b="1" dirty="0" smtClean="0"/>
              <a:t>هيكل ونوع السوق ودرجة المنافسة وتقسيمات السوق .</a:t>
            </a:r>
            <a:endParaRPr lang="en-US" b="1" dirty="0" smtClean="0"/>
          </a:p>
          <a:p>
            <a:pPr marL="274320" indent="-274320" algn="r" rtl="1" eaLnBrk="1" fontAlgn="auto" hangingPunct="1">
              <a:spcBef>
                <a:spcPct val="20000"/>
              </a:spcBef>
              <a:spcAft>
                <a:spcPts val="0"/>
              </a:spcAft>
              <a:buClr>
                <a:schemeClr val="accent3"/>
              </a:buClr>
              <a:buSzPct val="95000"/>
              <a:buFont typeface="Arial" pitchFamily="34" charset="0"/>
              <a:buChar char="•"/>
              <a:defRPr/>
            </a:pPr>
            <a:r>
              <a:rPr lang="ar-SA" b="1" dirty="0" smtClean="0"/>
              <a:t>نمط الأسعار واتجاهاتها .</a:t>
            </a:r>
            <a:endParaRPr lang="en-US" b="1" dirty="0" smtClean="0"/>
          </a:p>
          <a:p>
            <a:pPr marL="274320" indent="-274320" algn="r" rtl="1" eaLnBrk="1" fontAlgn="auto" hangingPunct="1">
              <a:spcBef>
                <a:spcPct val="20000"/>
              </a:spcBef>
              <a:spcAft>
                <a:spcPts val="0"/>
              </a:spcAft>
              <a:buClr>
                <a:schemeClr val="accent3"/>
              </a:buClr>
              <a:buSzPct val="95000"/>
              <a:buFont typeface="Arial" pitchFamily="34" charset="0"/>
              <a:buChar char="•"/>
              <a:defRPr/>
            </a:pPr>
            <a:r>
              <a:rPr lang="ar-SA" b="1" dirty="0" smtClean="0"/>
              <a:t> تحديد الفرص التسويقية . </a:t>
            </a:r>
            <a:endParaRPr lang="en-US" b="1" dirty="0" smtClean="0"/>
          </a:p>
          <a:p>
            <a:pPr marL="274320" indent="-274320" algn="r" rtl="1" eaLnBrk="1" fontAlgn="auto" hangingPunct="1">
              <a:spcBef>
                <a:spcPct val="20000"/>
              </a:spcBef>
              <a:spcAft>
                <a:spcPts val="0"/>
              </a:spcAft>
              <a:buClr>
                <a:schemeClr val="accent3"/>
              </a:buClr>
              <a:buSzPct val="95000"/>
              <a:buFont typeface="Arial" pitchFamily="34" charset="0"/>
              <a:buChar char="•"/>
              <a:defRPr/>
            </a:pPr>
            <a:r>
              <a:rPr lang="ar-SA" b="1" dirty="0" smtClean="0"/>
              <a:t>تحديد وتخطيط الحملات الإعلانية .</a:t>
            </a:r>
            <a:endParaRPr lang="en-US" b="1" dirty="0" smtClean="0"/>
          </a:p>
        </p:txBody>
      </p:sp>
    </p:spTree>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خطط انسيابي: معالجة 3"/>
          <p:cNvSpPr/>
          <p:nvPr/>
        </p:nvSpPr>
        <p:spPr>
          <a:xfrm>
            <a:off x="1403648" y="304800"/>
            <a:ext cx="6248400" cy="612775"/>
          </a:xfrm>
          <a:prstGeom prst="flowChartProcess">
            <a:avLst/>
          </a:prstGeom>
        </p:spPr>
        <p:style>
          <a:lnRef idx="1">
            <a:schemeClr val="accent5"/>
          </a:lnRef>
          <a:fillRef idx="2">
            <a:schemeClr val="accent5"/>
          </a:fillRef>
          <a:effectRef idx="1">
            <a:schemeClr val="accent5"/>
          </a:effectRef>
          <a:fontRef idx="minor">
            <a:schemeClr val="dk1"/>
          </a:fontRef>
        </p:style>
        <p:txBody>
          <a:bodyPr rtlCol="1" anchor="ctr"/>
          <a:lstStyle/>
          <a:p>
            <a:pPr algn="ctr">
              <a:defRPr/>
            </a:pPr>
            <a:r>
              <a:rPr lang="ar-SA" sz="2400" b="1" dirty="0"/>
              <a:t>البيانات والمعلومات اللازمة لدراسة السوق ومصادرها </a:t>
            </a:r>
          </a:p>
        </p:txBody>
      </p:sp>
      <p:sp>
        <p:nvSpPr>
          <p:cNvPr id="5" name="مخطط انسيابي: معالجة 4"/>
          <p:cNvSpPr/>
          <p:nvPr/>
        </p:nvSpPr>
        <p:spPr>
          <a:xfrm>
            <a:off x="6084168" y="1066800"/>
            <a:ext cx="2133600" cy="3048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بيانات ثانوية مكتبية </a:t>
            </a:r>
          </a:p>
        </p:txBody>
      </p:sp>
      <p:sp>
        <p:nvSpPr>
          <p:cNvPr id="6" name="مستطيل مستدير الزوايا 5"/>
          <p:cNvSpPr/>
          <p:nvPr/>
        </p:nvSpPr>
        <p:spPr>
          <a:xfrm>
            <a:off x="5004048" y="1447800"/>
            <a:ext cx="3733800" cy="403860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r" rtl="1">
              <a:buFont typeface="Wingdings" pitchFamily="2" charset="2"/>
              <a:buChar char="v"/>
              <a:defRPr/>
            </a:pPr>
            <a:r>
              <a:rPr lang="ar-SA" b="1" dirty="0">
                <a:solidFill>
                  <a:schemeClr val="tx1"/>
                </a:solidFill>
              </a:rPr>
              <a:t> بيانات السكان :</a:t>
            </a:r>
          </a:p>
          <a:p>
            <a:pPr lvl="2" algn="r" rtl="1">
              <a:buFont typeface="Arial" pitchFamily="34" charset="0"/>
              <a:buChar char="•"/>
              <a:defRPr/>
            </a:pPr>
            <a:r>
              <a:rPr lang="ar-SA" b="1" dirty="0">
                <a:solidFill>
                  <a:schemeClr val="tx1"/>
                </a:solidFill>
              </a:rPr>
              <a:t> السن </a:t>
            </a:r>
          </a:p>
          <a:p>
            <a:pPr lvl="2" algn="r" rtl="1">
              <a:buFont typeface="Arial" pitchFamily="34" charset="0"/>
              <a:buChar char="•"/>
              <a:defRPr/>
            </a:pPr>
            <a:r>
              <a:rPr lang="ar-SA" b="1" dirty="0">
                <a:solidFill>
                  <a:schemeClr val="tx1"/>
                </a:solidFill>
              </a:rPr>
              <a:t>الدخل / المهنة </a:t>
            </a:r>
          </a:p>
          <a:p>
            <a:pPr lvl="2" algn="r" rtl="1">
              <a:buFont typeface="Arial" pitchFamily="34" charset="0"/>
              <a:buChar char="•"/>
              <a:defRPr/>
            </a:pPr>
            <a:r>
              <a:rPr lang="ar-SA" b="1" dirty="0">
                <a:solidFill>
                  <a:schemeClr val="tx1"/>
                </a:solidFill>
              </a:rPr>
              <a:t> الحالة التعليمية </a:t>
            </a:r>
          </a:p>
          <a:p>
            <a:pPr lvl="2" algn="r" rtl="1">
              <a:buFont typeface="Arial" pitchFamily="34" charset="0"/>
              <a:buChar char="•"/>
              <a:defRPr/>
            </a:pPr>
            <a:r>
              <a:rPr lang="ar-SA" b="1" dirty="0">
                <a:solidFill>
                  <a:schemeClr val="tx1"/>
                </a:solidFill>
              </a:rPr>
              <a:t>الحالة العملية </a:t>
            </a:r>
          </a:p>
          <a:p>
            <a:pPr algn="r" rtl="1">
              <a:buFont typeface="Wingdings" pitchFamily="2" charset="2"/>
              <a:buChar char="v"/>
              <a:defRPr/>
            </a:pPr>
            <a:r>
              <a:rPr lang="ar-SA" b="1" dirty="0">
                <a:solidFill>
                  <a:schemeClr val="tx1"/>
                </a:solidFill>
              </a:rPr>
              <a:t> تجارة خارجية وداخلية .</a:t>
            </a:r>
          </a:p>
          <a:p>
            <a:pPr algn="r" rtl="1">
              <a:buFont typeface="Wingdings" pitchFamily="2" charset="2"/>
              <a:buChar char="v"/>
              <a:defRPr/>
            </a:pPr>
            <a:r>
              <a:rPr lang="ar-SA" b="1" dirty="0">
                <a:solidFill>
                  <a:schemeClr val="tx1"/>
                </a:solidFill>
              </a:rPr>
              <a:t> الإنتاج/ زراعي / صناعي/..</a:t>
            </a:r>
          </a:p>
          <a:p>
            <a:pPr algn="r" rtl="1">
              <a:buFont typeface="Wingdings" pitchFamily="2" charset="2"/>
              <a:buChar char="v"/>
              <a:defRPr/>
            </a:pPr>
            <a:r>
              <a:rPr lang="ar-SA" b="1" dirty="0">
                <a:solidFill>
                  <a:schemeClr val="tx1"/>
                </a:solidFill>
              </a:rPr>
              <a:t> الدخل القومي .</a:t>
            </a:r>
          </a:p>
          <a:p>
            <a:pPr algn="r" rtl="1">
              <a:buFont typeface="Wingdings" pitchFamily="2" charset="2"/>
              <a:buChar char="v"/>
              <a:defRPr/>
            </a:pPr>
            <a:r>
              <a:rPr lang="ar-SA" b="1" dirty="0">
                <a:solidFill>
                  <a:schemeClr val="tx1"/>
                </a:solidFill>
              </a:rPr>
              <a:t> الإسكان / النقل / المواصلات </a:t>
            </a:r>
          </a:p>
          <a:p>
            <a:pPr algn="r" rtl="1">
              <a:buFont typeface="Wingdings" pitchFamily="2" charset="2"/>
              <a:buChar char="v"/>
              <a:defRPr/>
            </a:pPr>
            <a:r>
              <a:rPr lang="ar-SA" b="1" dirty="0">
                <a:solidFill>
                  <a:schemeClr val="tx1"/>
                </a:solidFill>
              </a:rPr>
              <a:t> ميزانية الأسرة </a:t>
            </a:r>
          </a:p>
          <a:p>
            <a:pPr algn="r" rtl="1">
              <a:buFont typeface="Wingdings" pitchFamily="2" charset="2"/>
              <a:buChar char="v"/>
              <a:defRPr/>
            </a:pPr>
            <a:r>
              <a:rPr lang="ar-SA" b="1" dirty="0">
                <a:solidFill>
                  <a:schemeClr val="tx1"/>
                </a:solidFill>
              </a:rPr>
              <a:t> المشروعات الجديدة </a:t>
            </a:r>
          </a:p>
          <a:p>
            <a:pPr algn="r" rtl="1">
              <a:buFont typeface="Wingdings" pitchFamily="2" charset="2"/>
              <a:buChar char="v"/>
              <a:defRPr/>
            </a:pPr>
            <a:r>
              <a:rPr lang="ar-SA" b="1" dirty="0">
                <a:solidFill>
                  <a:schemeClr val="tx1"/>
                </a:solidFill>
              </a:rPr>
              <a:t>الأرقام القياسية .</a:t>
            </a:r>
          </a:p>
          <a:p>
            <a:pPr algn="r" rtl="1">
              <a:buFont typeface="Wingdings" pitchFamily="2" charset="2"/>
              <a:buChar char="v"/>
              <a:defRPr/>
            </a:pPr>
            <a:r>
              <a:rPr lang="ar-SA" b="1" dirty="0">
                <a:solidFill>
                  <a:schemeClr val="tx1"/>
                </a:solidFill>
              </a:rPr>
              <a:t> أخرى ......</a:t>
            </a:r>
          </a:p>
        </p:txBody>
      </p:sp>
      <p:sp>
        <p:nvSpPr>
          <p:cNvPr id="7" name="سهم للأسفل 6"/>
          <p:cNvSpPr/>
          <p:nvPr/>
        </p:nvSpPr>
        <p:spPr>
          <a:xfrm rot="10800000">
            <a:off x="6660233" y="5486400"/>
            <a:ext cx="331788" cy="2286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defRPr/>
            </a:pPr>
            <a:endParaRPr lang="ar-SA" b="1"/>
          </a:p>
        </p:txBody>
      </p:sp>
      <p:sp>
        <p:nvSpPr>
          <p:cNvPr id="8" name="مستطيل 7"/>
          <p:cNvSpPr/>
          <p:nvPr/>
        </p:nvSpPr>
        <p:spPr>
          <a:xfrm>
            <a:off x="4355976" y="5733256"/>
            <a:ext cx="4419600" cy="838200"/>
          </a:xfrm>
          <a:prstGeom prst="rect">
            <a:avLst/>
          </a:prstGeom>
        </p:spPr>
        <p:style>
          <a:lnRef idx="1">
            <a:schemeClr val="accent5"/>
          </a:lnRef>
          <a:fillRef idx="2">
            <a:schemeClr val="accent5"/>
          </a:fillRef>
          <a:effectRef idx="1">
            <a:schemeClr val="accent5"/>
          </a:effectRef>
          <a:fontRef idx="minor">
            <a:schemeClr val="dk1"/>
          </a:fontRef>
        </p:style>
        <p:txBody>
          <a:bodyPr rtlCol="1" anchor="ctr"/>
          <a:lstStyle/>
          <a:p>
            <a:pPr algn="r" rtl="1">
              <a:buFont typeface="Arial" pitchFamily="34" charset="0"/>
              <a:buChar char="•"/>
              <a:defRPr/>
            </a:pPr>
            <a:r>
              <a:rPr lang="ar-SA" b="1" dirty="0">
                <a:solidFill>
                  <a:schemeClr val="dk1"/>
                </a:solidFill>
              </a:rPr>
              <a:t>مصلحة الإحصاء</a:t>
            </a:r>
          </a:p>
          <a:p>
            <a:pPr algn="r" rtl="1">
              <a:buFont typeface="Arial" pitchFamily="34" charset="0"/>
              <a:buChar char="•"/>
              <a:defRPr/>
            </a:pPr>
            <a:r>
              <a:rPr lang="ar-SA" b="1" dirty="0">
                <a:solidFill>
                  <a:schemeClr val="dk1"/>
                </a:solidFill>
              </a:rPr>
              <a:t>وزارات/شركات/ مطبوعات / سجلات محلية ودولية </a:t>
            </a:r>
          </a:p>
        </p:txBody>
      </p:sp>
      <p:sp>
        <p:nvSpPr>
          <p:cNvPr id="11" name="مخطط انسيابي: معالجة 10"/>
          <p:cNvSpPr/>
          <p:nvPr/>
        </p:nvSpPr>
        <p:spPr>
          <a:xfrm>
            <a:off x="990600" y="990600"/>
            <a:ext cx="1676400" cy="3810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بحوث ميدانية </a:t>
            </a:r>
          </a:p>
        </p:txBody>
      </p:sp>
      <p:sp>
        <p:nvSpPr>
          <p:cNvPr id="12" name="مخطط انسيابي: معالجة 11"/>
          <p:cNvSpPr/>
          <p:nvPr/>
        </p:nvSpPr>
        <p:spPr>
          <a:xfrm>
            <a:off x="2286000" y="1600200"/>
            <a:ext cx="1828800" cy="381000"/>
          </a:xfrm>
          <a:prstGeom prst="flowChartProcess">
            <a:avLst/>
          </a:prstGeom>
        </p:spPr>
        <p:style>
          <a:lnRef idx="1">
            <a:schemeClr val="accent5"/>
          </a:lnRef>
          <a:fillRef idx="2">
            <a:schemeClr val="accent5"/>
          </a:fillRef>
          <a:effectRef idx="1">
            <a:schemeClr val="accent5"/>
          </a:effectRef>
          <a:fontRef idx="minor">
            <a:schemeClr val="dk1"/>
          </a:fontRef>
        </p:style>
        <p:txBody>
          <a:bodyPr rtlCol="1" anchor="ctr"/>
          <a:lstStyle/>
          <a:p>
            <a:pPr algn="ctr">
              <a:defRPr/>
            </a:pPr>
            <a:r>
              <a:rPr lang="ar-SA" b="1" dirty="0"/>
              <a:t>الاستقصاء </a:t>
            </a:r>
          </a:p>
        </p:txBody>
      </p:sp>
      <p:sp>
        <p:nvSpPr>
          <p:cNvPr id="13" name="مخطط انسيابي: معالجة 12"/>
          <p:cNvSpPr/>
          <p:nvPr/>
        </p:nvSpPr>
        <p:spPr>
          <a:xfrm>
            <a:off x="76200" y="1600200"/>
            <a:ext cx="1905000" cy="381000"/>
          </a:xfrm>
          <a:prstGeom prst="flowChartProcess">
            <a:avLst/>
          </a:prstGeom>
        </p:spPr>
        <p:style>
          <a:lnRef idx="1">
            <a:schemeClr val="accent5"/>
          </a:lnRef>
          <a:fillRef idx="2">
            <a:schemeClr val="accent5"/>
          </a:fillRef>
          <a:effectRef idx="1">
            <a:schemeClr val="accent5"/>
          </a:effectRef>
          <a:fontRef idx="minor">
            <a:schemeClr val="dk1"/>
          </a:fontRef>
        </p:style>
        <p:txBody>
          <a:bodyPr rtlCol="1" anchor="ctr"/>
          <a:lstStyle/>
          <a:p>
            <a:pPr algn="ctr">
              <a:defRPr/>
            </a:pPr>
            <a:r>
              <a:rPr lang="ar-SA" b="1" dirty="0"/>
              <a:t>الملاحظة / المشاهدة </a:t>
            </a:r>
          </a:p>
        </p:txBody>
      </p:sp>
      <p:sp>
        <p:nvSpPr>
          <p:cNvPr id="14" name="سهم للأسفل 13"/>
          <p:cNvSpPr/>
          <p:nvPr/>
        </p:nvSpPr>
        <p:spPr>
          <a:xfrm>
            <a:off x="2895600" y="1981200"/>
            <a:ext cx="304800" cy="45720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defRPr/>
            </a:pPr>
            <a:endParaRPr lang="ar-SA" b="1"/>
          </a:p>
        </p:txBody>
      </p:sp>
      <p:sp>
        <p:nvSpPr>
          <p:cNvPr id="15" name="مخطط انسيابي: معالجة 14"/>
          <p:cNvSpPr/>
          <p:nvPr/>
        </p:nvSpPr>
        <p:spPr>
          <a:xfrm>
            <a:off x="323528" y="2514600"/>
            <a:ext cx="3505200" cy="4114800"/>
          </a:xfrm>
          <a:prstGeom prst="flowChartProcess">
            <a:avLst/>
          </a:prstGeom>
        </p:spPr>
        <p:style>
          <a:lnRef idx="1">
            <a:schemeClr val="accent5"/>
          </a:lnRef>
          <a:fillRef idx="2">
            <a:schemeClr val="accent5"/>
          </a:fillRef>
          <a:effectRef idx="1">
            <a:schemeClr val="accent5"/>
          </a:effectRef>
          <a:fontRef idx="minor">
            <a:schemeClr val="dk1"/>
          </a:fontRef>
        </p:style>
        <p:txBody>
          <a:bodyPr rtlCol="1" anchor="ctr"/>
          <a:lstStyle/>
          <a:p>
            <a:pPr algn="r">
              <a:defRPr/>
            </a:pPr>
            <a:r>
              <a:rPr lang="ar-SA" sz="1600" b="1" u="sng" dirty="0"/>
              <a:t>المقابلة الشخصية:-   </a:t>
            </a:r>
          </a:p>
          <a:p>
            <a:pPr lvl="1" algn="r" rtl="1">
              <a:buFont typeface="Wingdings" pitchFamily="2" charset="2"/>
              <a:buChar char="v"/>
              <a:defRPr/>
            </a:pPr>
            <a:r>
              <a:rPr lang="ar-SA" sz="1600" b="1" dirty="0"/>
              <a:t>نمطية </a:t>
            </a:r>
          </a:p>
          <a:p>
            <a:pPr lvl="1" algn="r" rtl="1">
              <a:buFont typeface="Wingdings" pitchFamily="2" charset="2"/>
              <a:buChar char="v"/>
              <a:defRPr/>
            </a:pPr>
            <a:r>
              <a:rPr lang="ar-SA" sz="1600" b="1" dirty="0"/>
              <a:t>متعمقة (مناقشة مفتوحة)</a:t>
            </a:r>
          </a:p>
          <a:p>
            <a:pPr lvl="1" algn="r" rtl="1">
              <a:buFont typeface="Wingdings" pitchFamily="2" charset="2"/>
              <a:buChar char="v"/>
              <a:defRPr/>
            </a:pPr>
            <a:r>
              <a:rPr lang="ar-SA" sz="1600" b="1" dirty="0"/>
              <a:t>حرة (مناقشة جماعية )</a:t>
            </a:r>
          </a:p>
          <a:p>
            <a:pPr algn="r" rtl="1">
              <a:defRPr/>
            </a:pPr>
            <a:r>
              <a:rPr lang="ar-SA" sz="1600" b="1" u="sng" dirty="0"/>
              <a:t>البريد : </a:t>
            </a:r>
          </a:p>
          <a:p>
            <a:pPr lvl="1" algn="r" rtl="1">
              <a:buFont typeface="Wingdings" pitchFamily="2" charset="2"/>
              <a:buChar char="v"/>
              <a:defRPr/>
            </a:pPr>
            <a:r>
              <a:rPr lang="ar-SA" sz="1600" b="1" dirty="0"/>
              <a:t>إرسال قائمة الأسئلة وتلقي الإجابات</a:t>
            </a:r>
          </a:p>
          <a:p>
            <a:pPr algn="r" rtl="1">
              <a:defRPr/>
            </a:pPr>
            <a:r>
              <a:rPr lang="ar-SA" sz="1600" b="1" u="sng" dirty="0"/>
              <a:t>التليفون</a:t>
            </a:r>
            <a:r>
              <a:rPr lang="ar-SA" sz="1600" b="1" dirty="0"/>
              <a:t>   </a:t>
            </a:r>
          </a:p>
          <a:p>
            <a:pPr lvl="1" algn="r" rtl="1">
              <a:buFont typeface="Wingdings" pitchFamily="2" charset="2"/>
              <a:buChar char="v"/>
              <a:defRPr/>
            </a:pPr>
            <a:r>
              <a:rPr lang="ar-SA" sz="1600" b="1" dirty="0"/>
              <a:t> من واقع قائمة الأسئلة .</a:t>
            </a:r>
          </a:p>
          <a:p>
            <a:pPr algn="r" rtl="1">
              <a:defRPr/>
            </a:pPr>
            <a:r>
              <a:rPr lang="ar-SA" sz="1600" b="1" dirty="0"/>
              <a:t>الوقت المتاح </a:t>
            </a:r>
          </a:p>
          <a:p>
            <a:pPr lvl="1" algn="r" rtl="1">
              <a:buFont typeface="Arial" pitchFamily="34" charset="0"/>
              <a:buChar char="•"/>
              <a:defRPr/>
            </a:pPr>
            <a:r>
              <a:rPr lang="ar-SA" sz="1600" b="1" dirty="0"/>
              <a:t>ميزانية الدراسة </a:t>
            </a:r>
          </a:p>
          <a:p>
            <a:pPr lvl="1" algn="r" rtl="1">
              <a:buFont typeface="Arial" pitchFamily="34" charset="0"/>
              <a:buChar char="•"/>
              <a:defRPr/>
            </a:pPr>
            <a:r>
              <a:rPr lang="ar-SA" sz="1600" b="1" dirty="0"/>
              <a:t>إمكانية البحث </a:t>
            </a:r>
          </a:p>
          <a:p>
            <a:pPr lvl="1" algn="r" rtl="1">
              <a:buFont typeface="Arial" pitchFamily="34" charset="0"/>
              <a:buChar char="•"/>
              <a:defRPr/>
            </a:pPr>
            <a:r>
              <a:rPr lang="ar-SA" sz="1600" b="1" dirty="0"/>
              <a:t>درجة الدقة المطلوبة في النتائج .</a:t>
            </a:r>
          </a:p>
          <a:p>
            <a:pPr algn="r" rtl="1">
              <a:defRPr/>
            </a:pPr>
            <a:endParaRPr lang="ar-SA" sz="1600" b="1" dirty="0"/>
          </a:p>
          <a:p>
            <a:pPr algn="r" rtl="1">
              <a:defRPr/>
            </a:pPr>
            <a:endParaRPr lang="ar-SA" sz="1600" b="1" dirty="0"/>
          </a:p>
          <a:p>
            <a:pPr algn="r" rtl="1">
              <a:defRPr/>
            </a:pPr>
            <a:endParaRPr lang="ar-SA" sz="1600" b="1" dirty="0"/>
          </a:p>
          <a:p>
            <a:pPr algn="r" rtl="1">
              <a:defRPr/>
            </a:pPr>
            <a:endParaRPr lang="ar-SA" sz="1600" b="1"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chor="ctr"/>
          <a:lstStyle/>
          <a:p>
            <a:pPr marL="54864" indent="0" algn="r" rtl="1" eaLnBrk="1" fontAlgn="auto" hangingPunct="1">
              <a:spcAft>
                <a:spcPts val="0"/>
              </a:spcAft>
              <a:defRPr/>
            </a:pPr>
            <a:r>
              <a:rPr lang="ar-SA" sz="4800" b="1" dirty="0" smtClean="0">
                <a:solidFill>
                  <a:schemeClr val="tx2">
                    <a:tint val="100000"/>
                    <a:shade val="90000"/>
                    <a:satMod val="250000"/>
                    <a:alpha val="100000"/>
                  </a:schemeClr>
                </a:solidFill>
                <a:effectLst>
                  <a:outerShdw blurRad="38100" dist="38100" dir="2700000" algn="tl">
                    <a:srgbClr val="000000">
                      <a:alpha val="43137"/>
                    </a:srgbClr>
                  </a:outerShdw>
                </a:effectLst>
                <a:latin typeface="Times New Roman" pitchFamily="18" charset="0"/>
              </a:rPr>
              <a:t>تعريف المشروع</a:t>
            </a:r>
            <a:endParaRPr lang="en-US" b="1" dirty="0">
              <a:solidFill>
                <a:schemeClr val="tx2">
                  <a:tint val="100000"/>
                  <a:shade val="90000"/>
                  <a:satMod val="250000"/>
                  <a:alpha val="100000"/>
                </a:schemeClr>
              </a:solidFill>
            </a:endParaRPr>
          </a:p>
        </p:txBody>
      </p:sp>
      <p:sp>
        <p:nvSpPr>
          <p:cNvPr id="3" name="Content Placeholder 2"/>
          <p:cNvSpPr>
            <a:spLocks noGrp="1"/>
          </p:cNvSpPr>
          <p:nvPr>
            <p:ph idx="1"/>
          </p:nvPr>
        </p:nvSpPr>
        <p:spPr>
          <a:xfrm>
            <a:off x="467544" y="1052736"/>
            <a:ext cx="7467600" cy="5328592"/>
          </a:xfrm>
        </p:spPr>
        <p:txBody>
          <a:bodyPr>
            <a:noAutofit/>
          </a:bodyPr>
          <a:lstStyle/>
          <a:p>
            <a:pPr algn="r" rtl="1" eaLnBrk="1" fontAlgn="auto" hangingPunct="1">
              <a:spcBef>
                <a:spcPts val="600"/>
              </a:spcBef>
              <a:spcAft>
                <a:spcPts val="0"/>
              </a:spcAft>
              <a:buFont typeface="Wingdings 2"/>
              <a:buChar char=""/>
              <a:defRPr/>
            </a:pPr>
            <a:r>
              <a:rPr lang="ar-SA" dirty="0" smtClean="0">
                <a:effectLst>
                  <a:outerShdw blurRad="38100" dist="38100" dir="2700000" algn="tl">
                    <a:srgbClr val="000000">
                      <a:alpha val="43137"/>
                    </a:srgbClr>
                  </a:outerShdw>
                </a:effectLst>
                <a:latin typeface="Times New Roman" pitchFamily="18" charset="0"/>
              </a:rPr>
              <a:t>المشروع مجموعة من الأعمال والاستثمارات في موقع مختار، صمّم لتحقيق أهداف إنتاجية أو توسعية أو تحويلية في وقت محدد باستخدام أساليب تقنية محددة.</a:t>
            </a:r>
            <a:endParaRPr lang="en-US" dirty="0" smtClean="0">
              <a:effectLst>
                <a:outerShdw blurRad="38100" dist="38100" dir="2700000" algn="tl">
                  <a:srgbClr val="000000">
                    <a:alpha val="43137"/>
                  </a:srgbClr>
                </a:outerShdw>
              </a:effectLst>
              <a:latin typeface="Times New Roman" pitchFamily="18" charset="0"/>
            </a:endParaRPr>
          </a:p>
          <a:p>
            <a:pPr algn="r" rtl="1" eaLnBrk="1" fontAlgn="auto" hangingPunct="1">
              <a:spcBef>
                <a:spcPts val="600"/>
              </a:spcBef>
              <a:spcAft>
                <a:spcPts val="0"/>
              </a:spcAft>
              <a:buFont typeface="Wingdings 2"/>
              <a:buChar char=""/>
              <a:defRPr/>
            </a:pPr>
            <a:r>
              <a:rPr lang="ar-SA" dirty="0" smtClean="0">
                <a:effectLst>
                  <a:outerShdw blurRad="38100" dist="38100" dir="2700000" algn="tl">
                    <a:srgbClr val="000000">
                      <a:alpha val="43137"/>
                    </a:srgbClr>
                  </a:outerShdw>
                </a:effectLst>
                <a:latin typeface="Times New Roman" pitchFamily="18" charset="0"/>
              </a:rPr>
              <a:t>مجموعة من الأنشطة الاقتصادية التي يقوم بها المستثمر لتحقيق غايات </a:t>
            </a:r>
            <a:r>
              <a:rPr lang="ar-SA" dirty="0" err="1" smtClean="0">
                <a:effectLst>
                  <a:outerShdw blurRad="38100" dist="38100" dir="2700000" algn="tl">
                    <a:srgbClr val="000000">
                      <a:alpha val="43137"/>
                    </a:srgbClr>
                  </a:outerShdw>
                </a:effectLst>
                <a:latin typeface="Times New Roman" pitchFamily="18" charset="0"/>
              </a:rPr>
              <a:t>إنتاجية .</a:t>
            </a:r>
            <a:r>
              <a:rPr lang="ar-SA" dirty="0" smtClean="0">
                <a:effectLst>
                  <a:outerShdw blurRad="38100" dist="38100" dir="2700000" algn="tl">
                    <a:srgbClr val="000000">
                      <a:alpha val="43137"/>
                    </a:srgbClr>
                  </a:outerShdw>
                </a:effectLst>
                <a:latin typeface="Times New Roman" pitchFamily="18" charset="0"/>
              </a:rPr>
              <a:t> </a:t>
            </a:r>
            <a:endParaRPr lang="en-US" dirty="0" smtClean="0">
              <a:effectLst>
                <a:outerShdw blurRad="38100" dist="38100" dir="2700000" algn="tl">
                  <a:srgbClr val="000000">
                    <a:alpha val="43137"/>
                  </a:srgbClr>
                </a:outerShdw>
              </a:effectLst>
              <a:latin typeface="Times New Roman" pitchFamily="18" charset="0"/>
            </a:endParaRPr>
          </a:p>
          <a:p>
            <a:pPr algn="r" rtl="1" eaLnBrk="1" fontAlgn="auto" hangingPunct="1">
              <a:spcBef>
                <a:spcPts val="600"/>
              </a:spcBef>
              <a:spcAft>
                <a:spcPts val="0"/>
              </a:spcAft>
              <a:buFont typeface="Wingdings 2"/>
              <a:buChar char=""/>
              <a:defRPr/>
            </a:pPr>
            <a:r>
              <a:rPr lang="ar-SA" dirty="0" smtClean="0">
                <a:effectLst>
                  <a:outerShdw blurRad="38100" dist="38100" dir="2700000" algn="tl">
                    <a:srgbClr val="000000">
                      <a:alpha val="43137"/>
                    </a:srgbClr>
                  </a:outerShdw>
                </a:effectLst>
                <a:latin typeface="Times New Roman" pitchFamily="18" charset="0"/>
              </a:rPr>
              <a:t>نشاط يقوم على التأليف بين مجموعة من المدخلات بغرض الوصول إلي مخرجات من شأنها تحقيق الغايات المرجوة في منطقة ما خلال فترة زمنية محددة.</a:t>
            </a:r>
            <a:r>
              <a:rPr lang="en-US" dirty="0" smtClean="0">
                <a:effectLst>
                  <a:outerShdw blurRad="38100" dist="38100" dir="2700000" algn="tl">
                    <a:srgbClr val="000000">
                      <a:alpha val="43137"/>
                    </a:srgbClr>
                  </a:outerShdw>
                </a:effectLst>
                <a:latin typeface="Times New Roman" pitchFamily="18" charset="0"/>
              </a:rPr>
              <a:t> </a:t>
            </a:r>
            <a:r>
              <a:rPr lang="ar-SA" dirty="0" smtClean="0">
                <a:effectLst>
                  <a:outerShdw blurRad="38100" dist="38100" dir="2700000" algn="tl">
                    <a:srgbClr val="000000">
                      <a:alpha val="43137"/>
                    </a:srgbClr>
                  </a:outerShdw>
                </a:effectLst>
                <a:latin typeface="Times New Roman" pitchFamily="18" charset="0"/>
              </a:rPr>
              <a:t> أو حلقة الربط بين المدخلات </a:t>
            </a:r>
            <a:r>
              <a:rPr lang="en-US" dirty="0" smtClean="0">
                <a:effectLst>
                  <a:outerShdw blurRad="38100" dist="38100" dir="2700000" algn="tl">
                    <a:srgbClr val="000000">
                      <a:alpha val="43137"/>
                    </a:srgbClr>
                  </a:outerShdw>
                </a:effectLst>
                <a:latin typeface="Times New Roman" pitchFamily="18" charset="0"/>
              </a:rPr>
              <a:t>Inputs</a:t>
            </a:r>
            <a:r>
              <a:rPr lang="ar-SA" dirty="0" smtClean="0">
                <a:effectLst>
                  <a:outerShdw blurRad="38100" dist="38100" dir="2700000" algn="tl">
                    <a:srgbClr val="000000">
                      <a:alpha val="43137"/>
                    </a:srgbClr>
                  </a:outerShdw>
                </a:effectLst>
                <a:latin typeface="Times New Roman" pitchFamily="18" charset="0"/>
              </a:rPr>
              <a:t> والمخرجات </a:t>
            </a:r>
            <a:r>
              <a:rPr lang="en-US" dirty="0" smtClean="0">
                <a:effectLst>
                  <a:outerShdw blurRad="38100" dist="38100" dir="2700000" algn="tl">
                    <a:srgbClr val="000000">
                      <a:alpha val="43137"/>
                    </a:srgbClr>
                  </a:outerShdw>
                </a:effectLst>
                <a:latin typeface="Times New Roman" pitchFamily="18" charset="0"/>
              </a:rPr>
              <a:t>Outputs</a:t>
            </a:r>
            <a:r>
              <a:rPr lang="ar-SA" dirty="0" smtClean="0">
                <a:effectLst>
                  <a:outerShdw blurRad="38100" dist="38100" dir="2700000" algn="tl">
                    <a:srgbClr val="000000">
                      <a:alpha val="43137"/>
                    </a:srgbClr>
                  </a:outerShdw>
                </a:effectLst>
                <a:latin typeface="Times New Roman" pitchFamily="18" charset="0"/>
              </a:rPr>
              <a:t> المدخلات تصل إلي المشروع عبر الأسواق، كما تصل مخرجات المشروع إلى مستخدميها عبر الأسواق أيضا.</a:t>
            </a:r>
            <a:endParaRPr lang="en-US" dirty="0" smtClean="0">
              <a:effectLst>
                <a:outerShdw blurRad="38100" dist="38100" dir="2700000" algn="tl">
                  <a:srgbClr val="000000">
                    <a:alpha val="43137"/>
                  </a:srgbClr>
                </a:outerShdw>
              </a:effectLst>
              <a:latin typeface="Times New Roman" pitchFamily="18" charset="0"/>
            </a:endParaRPr>
          </a:p>
          <a:p>
            <a:pPr algn="r" rtl="1" eaLnBrk="1" fontAlgn="auto" hangingPunct="1">
              <a:spcBef>
                <a:spcPts val="600"/>
              </a:spcBef>
              <a:spcAft>
                <a:spcPts val="0"/>
              </a:spcAft>
              <a:buFont typeface="Wingdings 2"/>
              <a:buChar char=""/>
              <a:defRPr/>
            </a:pPr>
            <a:r>
              <a:rPr lang="ar-SA" dirty="0" smtClean="0">
                <a:effectLst>
                  <a:outerShdw blurRad="38100" dist="38100" dir="2700000" algn="tl">
                    <a:srgbClr val="000000">
                      <a:alpha val="43137"/>
                    </a:srgbClr>
                  </a:outerShdw>
                </a:effectLst>
                <a:latin typeface="Times New Roman" pitchFamily="18" charset="0"/>
              </a:rPr>
              <a:t>مجموعة من الأنشطة الاستثمارية التي يمكن تخطيطها وتمويلها وتنفيذها وفقا لاعتبارات مكانية وإنشائية وتشغيلية بهدف تحقيق منافع معينة.</a:t>
            </a:r>
            <a:endParaRPr lang="en-US" dirty="0"/>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381000"/>
            <a:ext cx="6934200" cy="868363"/>
          </a:xfrm>
        </p:spPr>
        <p:txBody>
          <a:bodyPr>
            <a:noAutofit/>
          </a:bodyPr>
          <a:lstStyle/>
          <a:p>
            <a:pPr marL="54864" indent="0" algn="ctr" rtl="1" eaLnBrk="1" fontAlgn="auto" hangingPunct="1">
              <a:spcAft>
                <a:spcPts val="0"/>
              </a:spcAft>
              <a:defRPr/>
            </a:pPr>
            <a:r>
              <a:rPr lang="ar-SA" sz="4000" b="1" dirty="0" smtClean="0">
                <a:solidFill>
                  <a:schemeClr val="tx1"/>
                </a:solidFill>
                <a:effectLst>
                  <a:outerShdw blurRad="38100" dist="38100" dir="2700000" algn="tl">
                    <a:srgbClr val="000000">
                      <a:alpha val="43137"/>
                    </a:srgbClr>
                  </a:outerShdw>
                </a:effectLst>
                <a:latin typeface="Times New Roman" pitchFamily="18" charset="0"/>
              </a:rPr>
              <a:t>عناصر الدراسة التسويقية </a:t>
            </a:r>
            <a:endParaRPr lang="en-US" sz="40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1" name="رسم تخطيطي 10"/>
          <p:cNvGraphicFramePr/>
          <p:nvPr/>
        </p:nvGraphicFramePr>
        <p:xfrm>
          <a:off x="304800" y="1447800"/>
          <a:ext cx="85344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سهم للأسفل 11"/>
          <p:cNvSpPr/>
          <p:nvPr/>
        </p:nvSpPr>
        <p:spPr>
          <a:xfrm>
            <a:off x="5611813" y="4724400"/>
            <a:ext cx="484187" cy="533400"/>
          </a:xfrm>
          <a:prstGeom prst="down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13" name="مستطيل 12"/>
          <p:cNvSpPr/>
          <p:nvPr/>
        </p:nvSpPr>
        <p:spPr>
          <a:xfrm>
            <a:off x="5562600" y="5257800"/>
            <a:ext cx="838200" cy="609600"/>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الفجوة </a:t>
            </a:r>
          </a:p>
        </p:txBody>
      </p:sp>
      <p:sp>
        <p:nvSpPr>
          <p:cNvPr id="14" name="سهم إلى اليسار 13"/>
          <p:cNvSpPr/>
          <p:nvPr/>
        </p:nvSpPr>
        <p:spPr>
          <a:xfrm>
            <a:off x="2819400" y="5307013"/>
            <a:ext cx="2425700" cy="484187"/>
          </a:xfrm>
          <a:prstGeom prst="lef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15" name="سهم للأسفل 14"/>
          <p:cNvSpPr/>
          <p:nvPr/>
        </p:nvSpPr>
        <p:spPr>
          <a:xfrm>
            <a:off x="1447800" y="4724400"/>
            <a:ext cx="484188" cy="533400"/>
          </a:xfrm>
          <a:prstGeom prst="down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16" name="مستطيل 15"/>
          <p:cNvSpPr/>
          <p:nvPr/>
        </p:nvSpPr>
        <p:spPr>
          <a:xfrm>
            <a:off x="762000" y="5257800"/>
            <a:ext cx="1955800" cy="685800"/>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تحليل النتائج </a:t>
            </a:r>
          </a:p>
        </p:txBody>
      </p:sp>
      <p:sp>
        <p:nvSpPr>
          <p:cNvPr id="19" name="مخطط انسيابي: معالجة 18"/>
          <p:cNvSpPr/>
          <p:nvPr/>
        </p:nvSpPr>
        <p:spPr>
          <a:xfrm>
            <a:off x="6858000" y="6096000"/>
            <a:ext cx="304800" cy="2286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defRPr/>
            </a:pPr>
            <a:endParaRPr lang="ar-SA" dirty="0">
              <a:solidFill>
                <a:schemeClr val="bg1"/>
              </a:solidFill>
            </a:endParaRPr>
          </a:p>
        </p:txBody>
      </p:sp>
      <p:sp>
        <p:nvSpPr>
          <p:cNvPr id="20" name="مخطط انسيابي: معالجة 19"/>
          <p:cNvSpPr/>
          <p:nvPr/>
        </p:nvSpPr>
        <p:spPr>
          <a:xfrm>
            <a:off x="5334000" y="5943600"/>
            <a:ext cx="1143000" cy="6096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solidFill>
                  <a:schemeClr val="bg1"/>
                </a:solidFill>
              </a:rPr>
              <a:t>تسعير </a:t>
            </a:r>
          </a:p>
        </p:txBody>
      </p:sp>
      <p:sp>
        <p:nvSpPr>
          <p:cNvPr id="21" name="مخطط انسيابي: معالجة 20"/>
          <p:cNvSpPr/>
          <p:nvPr/>
        </p:nvSpPr>
        <p:spPr>
          <a:xfrm>
            <a:off x="4724400" y="6096000"/>
            <a:ext cx="304800" cy="2286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defRPr/>
            </a:pPr>
            <a:endParaRPr lang="ar-SA"/>
          </a:p>
        </p:txBody>
      </p:sp>
      <p:sp>
        <p:nvSpPr>
          <p:cNvPr id="22" name="مخطط انسيابي: معالجة 21"/>
          <p:cNvSpPr/>
          <p:nvPr/>
        </p:nvSpPr>
        <p:spPr>
          <a:xfrm>
            <a:off x="3124200" y="5943600"/>
            <a:ext cx="1295400" cy="6858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solidFill>
                  <a:schemeClr val="bg1"/>
                </a:solidFill>
              </a:rPr>
              <a:t>تصميم البرامج </a:t>
            </a:r>
          </a:p>
        </p:txBody>
      </p:sp>
      <p:sp>
        <p:nvSpPr>
          <p:cNvPr id="23" name="مخطط انسيابي: معالجة 22"/>
          <p:cNvSpPr/>
          <p:nvPr/>
        </p:nvSpPr>
        <p:spPr>
          <a:xfrm>
            <a:off x="2590800" y="6172200"/>
            <a:ext cx="304800" cy="228600"/>
          </a:xfrm>
          <a:prstGeom prst="flowChartProcess">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defRPr/>
            </a:pPr>
            <a:endParaRPr lang="ar-SA"/>
          </a:p>
        </p:txBody>
      </p:sp>
      <p:sp>
        <p:nvSpPr>
          <p:cNvPr id="24" name="مخطط انسيابي: معالجة 23"/>
          <p:cNvSpPr/>
          <p:nvPr/>
        </p:nvSpPr>
        <p:spPr>
          <a:xfrm>
            <a:off x="914400" y="6019800"/>
            <a:ext cx="1447800" cy="612775"/>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solidFill>
                  <a:schemeClr val="bg1"/>
                </a:solidFill>
              </a:rPr>
              <a:t>وضع السياسات التسويقية </a:t>
            </a:r>
          </a:p>
        </p:txBody>
      </p:sp>
      <p:sp>
        <p:nvSpPr>
          <p:cNvPr id="18" name="مخطط انسيابي: معالجة 19"/>
          <p:cNvSpPr/>
          <p:nvPr/>
        </p:nvSpPr>
        <p:spPr>
          <a:xfrm>
            <a:off x="7315200" y="5943600"/>
            <a:ext cx="1143000" cy="6096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solidFill>
                  <a:schemeClr val="bg1"/>
                </a:solidFill>
              </a:rPr>
              <a:t>التوزيع</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010400" cy="685800"/>
          </a:xfrm>
        </p:spPr>
        <p:txBody>
          <a:bodyPr/>
          <a:lstStyle/>
          <a:p>
            <a:pPr marL="54864" indent="0" algn="ctr" rtl="1" eaLnBrk="1" fontAlgn="auto" hangingPunct="1">
              <a:spcAft>
                <a:spcPts val="0"/>
              </a:spcAft>
              <a:defRPr/>
            </a:pPr>
            <a:r>
              <a:rPr lang="ar-SA" sz="3600" b="1" dirty="0" smtClean="0">
                <a:solidFill>
                  <a:schemeClr val="tx1"/>
                </a:solidFill>
              </a:rPr>
              <a:t>هيكل ونوع السوق ودرجة المنافسة</a:t>
            </a:r>
            <a:endParaRPr lang="en-US" sz="3600" b="1" dirty="0">
              <a:solidFill>
                <a:schemeClr val="tx1"/>
              </a:solidFill>
            </a:endParaRPr>
          </a:p>
        </p:txBody>
      </p:sp>
      <p:sp>
        <p:nvSpPr>
          <p:cNvPr id="6" name="مخطط انسيابي: معالجة 5"/>
          <p:cNvSpPr/>
          <p:nvPr/>
        </p:nvSpPr>
        <p:spPr>
          <a:xfrm>
            <a:off x="7010400" y="1219200"/>
            <a:ext cx="1981200" cy="762000"/>
          </a:xfrm>
          <a:prstGeom prst="flowChartProcess">
            <a:avLst/>
          </a:prstGeom>
        </p:spPr>
        <p:style>
          <a:lnRef idx="0">
            <a:schemeClr val="accent2"/>
          </a:lnRef>
          <a:fillRef idx="3">
            <a:schemeClr val="accent2"/>
          </a:fillRef>
          <a:effectRef idx="3">
            <a:schemeClr val="accent2"/>
          </a:effectRef>
          <a:fontRef idx="minor">
            <a:schemeClr val="lt1"/>
          </a:fontRef>
        </p:style>
        <p:txBody>
          <a:bodyPr rtlCol="1" anchor="ctr"/>
          <a:lstStyle/>
          <a:p>
            <a:pPr algn="ctr">
              <a:defRPr/>
            </a:pPr>
            <a:r>
              <a:rPr lang="ar-SA" b="1" dirty="0"/>
              <a:t>سوق المنافسة الكاملة </a:t>
            </a:r>
          </a:p>
        </p:txBody>
      </p:sp>
      <p:sp>
        <p:nvSpPr>
          <p:cNvPr id="8" name="مخطط انسيابي: معالجة 7"/>
          <p:cNvSpPr/>
          <p:nvPr/>
        </p:nvSpPr>
        <p:spPr>
          <a:xfrm>
            <a:off x="4800600" y="1219200"/>
            <a:ext cx="1905000" cy="762000"/>
          </a:xfrm>
          <a:prstGeom prst="flowChartProcess">
            <a:avLst/>
          </a:prstGeom>
        </p:spPr>
        <p:style>
          <a:lnRef idx="0">
            <a:schemeClr val="accent2"/>
          </a:lnRef>
          <a:fillRef idx="3">
            <a:schemeClr val="accent2"/>
          </a:fillRef>
          <a:effectRef idx="3">
            <a:schemeClr val="accent2"/>
          </a:effectRef>
          <a:fontRef idx="minor">
            <a:schemeClr val="lt1"/>
          </a:fontRef>
        </p:style>
        <p:txBody>
          <a:bodyPr rtlCol="1" anchor="ctr"/>
          <a:lstStyle/>
          <a:p>
            <a:pPr algn="ctr">
              <a:defRPr/>
            </a:pPr>
            <a:r>
              <a:rPr lang="ar-SA" b="1" dirty="0">
                <a:solidFill>
                  <a:schemeClr val="lt1"/>
                </a:solidFill>
              </a:rPr>
              <a:t>سوق احتكار القلة </a:t>
            </a:r>
          </a:p>
        </p:txBody>
      </p:sp>
      <p:sp>
        <p:nvSpPr>
          <p:cNvPr id="10" name="مخطط انسيابي: معالجة 9"/>
          <p:cNvSpPr/>
          <p:nvPr/>
        </p:nvSpPr>
        <p:spPr>
          <a:xfrm>
            <a:off x="2514600" y="1219200"/>
            <a:ext cx="2133600" cy="762000"/>
          </a:xfrm>
          <a:prstGeom prst="flowChartProcess">
            <a:avLst/>
          </a:prstGeom>
        </p:spPr>
        <p:style>
          <a:lnRef idx="0">
            <a:schemeClr val="accent2"/>
          </a:lnRef>
          <a:fillRef idx="3">
            <a:schemeClr val="accent2"/>
          </a:fillRef>
          <a:effectRef idx="3">
            <a:schemeClr val="accent2"/>
          </a:effectRef>
          <a:fontRef idx="minor">
            <a:schemeClr val="lt1"/>
          </a:fontRef>
        </p:style>
        <p:txBody>
          <a:bodyPr rtlCol="1" anchor="ctr"/>
          <a:lstStyle/>
          <a:p>
            <a:pPr algn="ctr">
              <a:defRPr/>
            </a:pPr>
            <a:r>
              <a:rPr lang="ar-SA" b="1" dirty="0">
                <a:solidFill>
                  <a:schemeClr val="lt1"/>
                </a:solidFill>
              </a:rPr>
              <a:t>سوق منافسة احتكارية </a:t>
            </a:r>
          </a:p>
        </p:txBody>
      </p:sp>
      <p:sp>
        <p:nvSpPr>
          <p:cNvPr id="11" name="مخطط انسيابي: معالجة 10"/>
          <p:cNvSpPr/>
          <p:nvPr/>
        </p:nvSpPr>
        <p:spPr>
          <a:xfrm>
            <a:off x="381000" y="1219200"/>
            <a:ext cx="1828800" cy="765175"/>
          </a:xfrm>
          <a:prstGeom prst="flowChartProcess">
            <a:avLst/>
          </a:prstGeom>
        </p:spPr>
        <p:style>
          <a:lnRef idx="0">
            <a:schemeClr val="accent2"/>
          </a:lnRef>
          <a:fillRef idx="3">
            <a:schemeClr val="accent2"/>
          </a:fillRef>
          <a:effectRef idx="3">
            <a:schemeClr val="accent2"/>
          </a:effectRef>
          <a:fontRef idx="minor">
            <a:schemeClr val="lt1"/>
          </a:fontRef>
        </p:style>
        <p:txBody>
          <a:bodyPr rtlCol="1" anchor="ctr"/>
          <a:lstStyle/>
          <a:p>
            <a:pPr algn="ctr">
              <a:defRPr/>
            </a:pPr>
            <a:r>
              <a:rPr lang="ar-SA" b="1" dirty="0">
                <a:solidFill>
                  <a:schemeClr val="lt1"/>
                </a:solidFill>
              </a:rPr>
              <a:t>سوق الاحتكار الكامل </a:t>
            </a:r>
          </a:p>
        </p:txBody>
      </p:sp>
      <p:sp>
        <p:nvSpPr>
          <p:cNvPr id="12" name="مستطيل مستدير الزوايا 11"/>
          <p:cNvSpPr/>
          <p:nvPr/>
        </p:nvSpPr>
        <p:spPr>
          <a:xfrm>
            <a:off x="6781800" y="2057400"/>
            <a:ext cx="2209800" cy="4572000"/>
          </a:xfrm>
          <a:prstGeom prst="roundRect">
            <a:avLst/>
          </a:prstGeom>
        </p:spPr>
        <p:style>
          <a:lnRef idx="1">
            <a:schemeClr val="dk1"/>
          </a:lnRef>
          <a:fillRef idx="2">
            <a:schemeClr val="dk1"/>
          </a:fillRef>
          <a:effectRef idx="1">
            <a:schemeClr val="dk1"/>
          </a:effectRef>
          <a:fontRef idx="minor">
            <a:schemeClr val="dk1"/>
          </a:fontRef>
        </p:style>
        <p:txBody>
          <a:bodyPr rtlCol="1" anchor="ctr"/>
          <a:lstStyle/>
          <a:p>
            <a:pPr marL="342900" indent="-342900" algn="r" rtl="1">
              <a:buFont typeface="Wingdings" pitchFamily="2" charset="2"/>
              <a:buChar char="v"/>
              <a:defRPr/>
            </a:pPr>
            <a:r>
              <a:rPr lang="ar-SA" b="1" dirty="0">
                <a:solidFill>
                  <a:schemeClr val="tx1"/>
                </a:solidFill>
              </a:rPr>
              <a:t>عدد كبير من البائعين والمنتجين</a:t>
            </a:r>
          </a:p>
          <a:p>
            <a:pPr marL="342900" indent="-342900" algn="r" rtl="1">
              <a:buFont typeface="Wingdings" pitchFamily="2" charset="2"/>
              <a:buChar char="v"/>
              <a:defRPr/>
            </a:pPr>
            <a:r>
              <a:rPr lang="ar-SA" b="1" dirty="0">
                <a:solidFill>
                  <a:schemeClr val="tx1"/>
                </a:solidFill>
              </a:rPr>
              <a:t>لكل منهم حجم محدود من إجمالي السوق</a:t>
            </a:r>
          </a:p>
          <a:p>
            <a:pPr marL="342900" indent="-342900" algn="r" rtl="1">
              <a:buFont typeface="Wingdings" pitchFamily="2" charset="2"/>
              <a:buChar char="v"/>
              <a:defRPr/>
            </a:pPr>
            <a:r>
              <a:rPr lang="ar-SA" b="1" dirty="0">
                <a:solidFill>
                  <a:schemeClr val="tx1"/>
                </a:solidFill>
              </a:rPr>
              <a:t>لا يستطيع احدهم أن يؤثر على السعر .</a:t>
            </a:r>
          </a:p>
          <a:p>
            <a:pPr marL="342900" indent="-342900" algn="r" rtl="1">
              <a:buFont typeface="Wingdings" pitchFamily="2" charset="2"/>
              <a:buChar char="v"/>
              <a:defRPr/>
            </a:pPr>
            <a:r>
              <a:rPr lang="ar-SA" b="1" dirty="0">
                <a:solidFill>
                  <a:schemeClr val="tx1"/>
                </a:solidFill>
              </a:rPr>
              <a:t>حرية الدخول والخروج من السوق .</a:t>
            </a:r>
          </a:p>
          <a:p>
            <a:pPr marL="342900" indent="-342900" algn="r" rtl="1">
              <a:buFont typeface="Wingdings" pitchFamily="2" charset="2"/>
              <a:buChar char="v"/>
              <a:defRPr/>
            </a:pPr>
            <a:r>
              <a:rPr lang="ar-SA" b="1" dirty="0">
                <a:solidFill>
                  <a:schemeClr val="tx1"/>
                </a:solidFill>
              </a:rPr>
              <a:t>توافر المعلومات التسويقية .</a:t>
            </a:r>
          </a:p>
        </p:txBody>
      </p:sp>
      <p:sp>
        <p:nvSpPr>
          <p:cNvPr id="13" name="مستطيل مستدير الزوايا 12"/>
          <p:cNvSpPr/>
          <p:nvPr/>
        </p:nvSpPr>
        <p:spPr>
          <a:xfrm>
            <a:off x="4648200" y="2057400"/>
            <a:ext cx="2133600" cy="4572000"/>
          </a:xfrm>
          <a:prstGeom prst="roundRect">
            <a:avLst/>
          </a:prstGeom>
          <a:solidFill>
            <a:srgbClr val="002060"/>
          </a:solidFill>
        </p:spPr>
        <p:style>
          <a:lnRef idx="1">
            <a:schemeClr val="dk1"/>
          </a:lnRef>
          <a:fillRef idx="3">
            <a:schemeClr val="dk1"/>
          </a:fillRef>
          <a:effectRef idx="2">
            <a:schemeClr val="dk1"/>
          </a:effectRef>
          <a:fontRef idx="minor">
            <a:schemeClr val="lt1"/>
          </a:fontRef>
        </p:style>
        <p:txBody>
          <a:bodyPr rtlCol="1" anchor="ctr"/>
          <a:lstStyle/>
          <a:p>
            <a:pPr marL="179388" indent="-179388" algn="r" rtl="1">
              <a:buFont typeface="Wingdings" pitchFamily="2" charset="2"/>
              <a:buChar char="v"/>
              <a:defRPr/>
            </a:pPr>
            <a:r>
              <a:rPr lang="ar-SA" b="1" dirty="0">
                <a:solidFill>
                  <a:schemeClr val="bg1"/>
                </a:solidFill>
              </a:rPr>
              <a:t>عدد قليل من المنتجين</a:t>
            </a:r>
          </a:p>
          <a:p>
            <a:pPr marL="179388" indent="-179388" algn="r" rtl="1">
              <a:buFont typeface="Wingdings" pitchFamily="2" charset="2"/>
              <a:buChar char="v"/>
              <a:defRPr/>
            </a:pPr>
            <a:r>
              <a:rPr lang="ar-SA" b="1" dirty="0">
                <a:solidFill>
                  <a:schemeClr val="bg1"/>
                </a:solidFill>
              </a:rPr>
              <a:t>قد يكون احتكار قلة متمايز (سلع متجانسة).</a:t>
            </a:r>
          </a:p>
          <a:p>
            <a:pPr marL="179388" indent="-179388" algn="r" rtl="1">
              <a:buFont typeface="Wingdings" pitchFamily="2" charset="2"/>
              <a:buChar char="v"/>
              <a:defRPr/>
            </a:pPr>
            <a:r>
              <a:rPr lang="ar-SA" b="1" dirty="0">
                <a:solidFill>
                  <a:schemeClr val="bg1"/>
                </a:solidFill>
              </a:rPr>
              <a:t>أو احتكار قلة غير متمايز(سلع غير متجانسة)</a:t>
            </a:r>
          </a:p>
          <a:p>
            <a:pPr marL="179388" indent="-179388" algn="r" rtl="1">
              <a:buFont typeface="Wingdings" pitchFamily="2" charset="2"/>
              <a:buChar char="v"/>
              <a:defRPr/>
            </a:pPr>
            <a:r>
              <a:rPr lang="ar-SA" b="1" dirty="0">
                <a:solidFill>
                  <a:schemeClr val="bg1"/>
                </a:solidFill>
              </a:rPr>
              <a:t>وعادة مايتم الاتفاق على الأسعار عند مستوى واحد .</a:t>
            </a:r>
          </a:p>
          <a:p>
            <a:pPr algn="r" rtl="1">
              <a:buFont typeface="Wingdings" pitchFamily="2" charset="2"/>
              <a:buChar char="v"/>
              <a:defRPr/>
            </a:pPr>
            <a:endParaRPr lang="ar-SA" b="1" dirty="0">
              <a:solidFill>
                <a:schemeClr val="bg1"/>
              </a:solidFill>
            </a:endParaRPr>
          </a:p>
          <a:p>
            <a:pPr algn="r" rtl="1">
              <a:buFont typeface="Wingdings" pitchFamily="2" charset="2"/>
              <a:buChar char="v"/>
              <a:defRPr/>
            </a:pPr>
            <a:endParaRPr lang="ar-SA" b="1" dirty="0">
              <a:solidFill>
                <a:schemeClr val="bg1"/>
              </a:solidFill>
            </a:endParaRPr>
          </a:p>
        </p:txBody>
      </p:sp>
      <p:sp>
        <p:nvSpPr>
          <p:cNvPr id="14" name="مستطيل مستدير الزوايا 13"/>
          <p:cNvSpPr/>
          <p:nvPr/>
        </p:nvSpPr>
        <p:spPr>
          <a:xfrm>
            <a:off x="2438400" y="2057400"/>
            <a:ext cx="2133600" cy="4572000"/>
          </a:xfrm>
          <a:prstGeom prst="roundRect">
            <a:avLst/>
          </a:prstGeom>
          <a:solidFill>
            <a:srgbClr val="002060"/>
          </a:solidFill>
        </p:spPr>
        <p:style>
          <a:lnRef idx="1">
            <a:schemeClr val="dk1"/>
          </a:lnRef>
          <a:fillRef idx="3">
            <a:schemeClr val="dk1"/>
          </a:fillRef>
          <a:effectRef idx="2">
            <a:schemeClr val="dk1"/>
          </a:effectRef>
          <a:fontRef idx="minor">
            <a:schemeClr val="lt1"/>
          </a:fontRef>
        </p:style>
        <p:txBody>
          <a:bodyPr rtlCol="1" anchor="ctr"/>
          <a:lstStyle/>
          <a:p>
            <a:pPr marL="179388" indent="-179388" algn="r" rtl="1">
              <a:buFont typeface="Arial" pitchFamily="34" charset="0"/>
              <a:buChar char="•"/>
              <a:defRPr/>
            </a:pPr>
            <a:r>
              <a:rPr lang="ar-SA" b="1" dirty="0">
                <a:solidFill>
                  <a:schemeClr val="bg1"/>
                </a:solidFill>
              </a:rPr>
              <a:t>سوق يتنافس فيه عدد كبير من المنتجين بحرية تامة على إنتاج وبيع سلعة / خدمة معينة .</a:t>
            </a:r>
          </a:p>
          <a:p>
            <a:pPr marL="179388" indent="-179388" algn="r" rtl="1">
              <a:buFont typeface="Arial" pitchFamily="34" charset="0"/>
              <a:buChar char="•"/>
              <a:defRPr/>
            </a:pPr>
            <a:r>
              <a:rPr lang="ar-SA" b="1" dirty="0">
                <a:solidFill>
                  <a:schemeClr val="bg1"/>
                </a:solidFill>
              </a:rPr>
              <a:t>كل منتج يعرض نوعا مميز من السلع والخدمات , وبالتالي المنتجات غير متجانسة </a:t>
            </a:r>
          </a:p>
          <a:p>
            <a:pPr marL="179388" indent="-179388" algn="r" rtl="1">
              <a:buFont typeface="Arial" pitchFamily="34" charset="0"/>
              <a:buChar char="•"/>
              <a:defRPr/>
            </a:pPr>
            <a:r>
              <a:rPr lang="ar-SA" b="1" dirty="0">
                <a:solidFill>
                  <a:schemeClr val="bg1"/>
                </a:solidFill>
              </a:rPr>
              <a:t>تختلف الأسعار في هذا السوق وغالبا ماتكون الأسعار أعلى في المدى الطويل عن سوق المنافسة الكاملة </a:t>
            </a:r>
          </a:p>
        </p:txBody>
      </p:sp>
      <p:sp>
        <p:nvSpPr>
          <p:cNvPr id="15" name="مستطيل مستدير الزوايا 14"/>
          <p:cNvSpPr/>
          <p:nvPr/>
        </p:nvSpPr>
        <p:spPr>
          <a:xfrm>
            <a:off x="304800" y="2057400"/>
            <a:ext cx="1981200" cy="4572000"/>
          </a:xfrm>
          <a:prstGeom prst="roundRect">
            <a:avLst/>
          </a:prstGeom>
          <a:solidFill>
            <a:srgbClr val="002060"/>
          </a:solidFill>
        </p:spPr>
        <p:style>
          <a:lnRef idx="1">
            <a:schemeClr val="dk1"/>
          </a:lnRef>
          <a:fillRef idx="3">
            <a:schemeClr val="dk1"/>
          </a:fillRef>
          <a:effectRef idx="2">
            <a:schemeClr val="dk1"/>
          </a:effectRef>
          <a:fontRef idx="minor">
            <a:schemeClr val="lt1"/>
          </a:fontRef>
        </p:style>
        <p:txBody>
          <a:bodyPr rtlCol="1" anchor="ctr"/>
          <a:lstStyle/>
          <a:p>
            <a:pPr marL="179388" indent="-179388" algn="r" rtl="1">
              <a:buFont typeface="Wingdings" pitchFamily="2" charset="2"/>
              <a:buChar char="v"/>
              <a:defRPr/>
            </a:pPr>
            <a:r>
              <a:rPr lang="ar-SA" b="1" dirty="0">
                <a:solidFill>
                  <a:schemeClr val="bg1"/>
                </a:solidFill>
              </a:rPr>
              <a:t>منتج واحد ينتج السلعة وليس للسلعة بدائل وبالتالي فهو المحتكر والمتحكم الوحيد فيها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Right)">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534400" cy="4953000"/>
          </a:xfrm>
        </p:spPr>
        <p:txBody>
          <a:bodyPr>
            <a:noAutofit/>
          </a:bodyPr>
          <a:lstStyle/>
          <a:p>
            <a:pPr marL="27432" indent="0" algn="just" rtl="1" eaLnBrk="1" fontAlgn="auto" hangingPunct="1">
              <a:lnSpc>
                <a:spcPct val="120000"/>
              </a:lnSpc>
              <a:spcBef>
                <a:spcPts val="0"/>
              </a:spcBef>
              <a:spcAft>
                <a:spcPts val="0"/>
              </a:spcAft>
              <a:buClr>
                <a:schemeClr val="accent3"/>
              </a:buClr>
              <a:buFont typeface="Wingdings 2" pitchFamily="18" charset="2"/>
              <a:buNone/>
              <a:defRPr/>
            </a:pPr>
            <a:r>
              <a:rPr lang="ar-SA" sz="2800" dirty="0" smtClean="0">
                <a:solidFill>
                  <a:schemeClr val="bg2">
                    <a:lumMod val="50000"/>
                  </a:schemeClr>
                </a:solidFill>
              </a:rPr>
              <a:t>                     </a:t>
            </a:r>
          </a:p>
        </p:txBody>
      </p:sp>
      <p:sp>
        <p:nvSpPr>
          <p:cNvPr id="10243" name="عنوان 3"/>
          <p:cNvSpPr>
            <a:spLocks noGrp="1"/>
          </p:cNvSpPr>
          <p:nvPr>
            <p:ph type="title"/>
          </p:nvPr>
        </p:nvSpPr>
        <p:spPr>
          <a:xfrm>
            <a:off x="228600" y="381000"/>
            <a:ext cx="8839200" cy="838200"/>
          </a:xfrm>
        </p:spPr>
        <p:txBody>
          <a:bodyPr>
            <a:noAutofit/>
          </a:bodyPr>
          <a:lstStyle/>
          <a:p>
            <a:pPr marL="54864" indent="0" algn="ctr" rtl="1" eaLnBrk="1" fontAlgn="auto" hangingPunct="1">
              <a:spcAft>
                <a:spcPts val="0"/>
              </a:spcAft>
              <a:defRPr/>
            </a:pPr>
            <a:r>
              <a:rPr lang="ar-SA" sz="2700" b="1" dirty="0" smtClean="0">
                <a:solidFill>
                  <a:schemeClr val="tx1"/>
                </a:solidFill>
                <a:latin typeface="Times New Roman" pitchFamily="18" charset="0"/>
              </a:rPr>
              <a:t>التمييز بين حالات الأسواق على أساس أعداد وأحجام الشركات المتعاملة في السوق وطبيعة المنتج والقيود على الدخول والخروج من السوق </a:t>
            </a:r>
          </a:p>
        </p:txBody>
      </p:sp>
      <p:sp>
        <p:nvSpPr>
          <p:cNvPr id="5" name="مستطيل مستدير الزوايا 4"/>
          <p:cNvSpPr/>
          <p:nvPr/>
        </p:nvSpPr>
        <p:spPr>
          <a:xfrm>
            <a:off x="5334000" y="1524000"/>
            <a:ext cx="1905000" cy="9144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عدد وحجم الشركات </a:t>
            </a:r>
          </a:p>
        </p:txBody>
      </p:sp>
      <p:sp>
        <p:nvSpPr>
          <p:cNvPr id="6" name="مستطيل مستدير الزوايا 5"/>
          <p:cNvSpPr/>
          <p:nvPr/>
        </p:nvSpPr>
        <p:spPr>
          <a:xfrm>
            <a:off x="3048000" y="1524000"/>
            <a:ext cx="1600200" cy="9144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طبيعة المنتج </a:t>
            </a:r>
          </a:p>
        </p:txBody>
      </p:sp>
      <p:sp>
        <p:nvSpPr>
          <p:cNvPr id="7" name="مستطيل مستدير الزوايا 6"/>
          <p:cNvSpPr/>
          <p:nvPr/>
        </p:nvSpPr>
        <p:spPr>
          <a:xfrm>
            <a:off x="762000" y="1524000"/>
            <a:ext cx="1676400" cy="914400"/>
          </a:xfrm>
          <a:prstGeom prst="roundRect">
            <a:avLst/>
          </a:prstGeom>
        </p:spPr>
        <p:style>
          <a:lnRef idx="1">
            <a:schemeClr val="accent6"/>
          </a:lnRef>
          <a:fillRef idx="3">
            <a:schemeClr val="accent6"/>
          </a:fillRef>
          <a:effectRef idx="2">
            <a:schemeClr val="accent6"/>
          </a:effectRef>
          <a:fontRef idx="minor">
            <a:schemeClr val="lt1"/>
          </a:fontRef>
        </p:style>
        <p:txBody>
          <a:bodyPr rtlCol="1" anchor="ctr"/>
          <a:lstStyle/>
          <a:p>
            <a:pPr algn="ctr">
              <a:defRPr/>
            </a:pPr>
            <a:r>
              <a:rPr lang="ar-SA" b="1" dirty="0"/>
              <a:t>الدخول والخروج من والى السوق </a:t>
            </a:r>
          </a:p>
        </p:txBody>
      </p:sp>
      <p:sp>
        <p:nvSpPr>
          <p:cNvPr id="8" name="مخطط انسيابي: معالجة 7"/>
          <p:cNvSpPr/>
          <p:nvPr/>
        </p:nvSpPr>
        <p:spPr>
          <a:xfrm>
            <a:off x="7467600" y="2514600"/>
            <a:ext cx="1371600" cy="838200"/>
          </a:xfrm>
          <a:prstGeom prst="flowChartProcess">
            <a:avLst/>
          </a:prstGeom>
        </p:spPr>
        <p:style>
          <a:lnRef idx="0">
            <a:schemeClr val="accent4"/>
          </a:lnRef>
          <a:fillRef idx="3">
            <a:schemeClr val="accent4"/>
          </a:fillRef>
          <a:effectRef idx="3">
            <a:schemeClr val="accent4"/>
          </a:effectRef>
          <a:fontRef idx="minor">
            <a:schemeClr val="lt1"/>
          </a:fontRef>
        </p:style>
        <p:txBody>
          <a:bodyPr rtlCol="1" anchor="ctr"/>
          <a:lstStyle/>
          <a:p>
            <a:pPr algn="ctr">
              <a:defRPr/>
            </a:pPr>
            <a:r>
              <a:rPr lang="ar-SA" sz="2000" b="1" dirty="0"/>
              <a:t>المنافسة  الكاملة </a:t>
            </a:r>
          </a:p>
        </p:txBody>
      </p:sp>
      <p:sp>
        <p:nvSpPr>
          <p:cNvPr id="9" name="مخطط انسيابي: معالجة 8"/>
          <p:cNvSpPr/>
          <p:nvPr/>
        </p:nvSpPr>
        <p:spPr>
          <a:xfrm rot="10800000" flipV="1">
            <a:off x="7467600" y="3352800"/>
            <a:ext cx="1371600" cy="685800"/>
          </a:xfrm>
          <a:prstGeom prst="flowChartProcess">
            <a:avLst/>
          </a:prstGeom>
        </p:spPr>
        <p:style>
          <a:lnRef idx="0">
            <a:schemeClr val="accent4"/>
          </a:lnRef>
          <a:fillRef idx="3">
            <a:schemeClr val="accent4"/>
          </a:fillRef>
          <a:effectRef idx="3">
            <a:schemeClr val="accent4"/>
          </a:effectRef>
          <a:fontRef idx="minor">
            <a:schemeClr val="lt1"/>
          </a:fontRef>
        </p:style>
        <p:txBody>
          <a:bodyPr rtlCol="1" anchor="ctr"/>
          <a:lstStyle/>
          <a:p>
            <a:pPr algn="ctr">
              <a:defRPr/>
            </a:pPr>
            <a:r>
              <a:rPr lang="ar-SA" b="1" dirty="0"/>
              <a:t>المنافسة  الاحتكارية  </a:t>
            </a:r>
          </a:p>
        </p:txBody>
      </p:sp>
      <p:sp>
        <p:nvSpPr>
          <p:cNvPr id="10" name="مخطط انسيابي: معالجة 9"/>
          <p:cNvSpPr/>
          <p:nvPr/>
        </p:nvSpPr>
        <p:spPr>
          <a:xfrm>
            <a:off x="7467600" y="4038600"/>
            <a:ext cx="1371600" cy="688975"/>
          </a:xfrm>
          <a:prstGeom prst="flowChartProcess">
            <a:avLst/>
          </a:prstGeom>
        </p:spPr>
        <p:style>
          <a:lnRef idx="0">
            <a:schemeClr val="accent4"/>
          </a:lnRef>
          <a:fillRef idx="3">
            <a:schemeClr val="accent4"/>
          </a:fillRef>
          <a:effectRef idx="3">
            <a:schemeClr val="accent4"/>
          </a:effectRef>
          <a:fontRef idx="minor">
            <a:schemeClr val="lt1"/>
          </a:fontRef>
        </p:style>
        <p:txBody>
          <a:bodyPr rtlCol="1" anchor="ctr"/>
          <a:lstStyle/>
          <a:p>
            <a:pPr algn="ctr">
              <a:defRPr/>
            </a:pPr>
            <a:r>
              <a:rPr lang="ar-SA" b="1" dirty="0"/>
              <a:t>احتكار القلة  </a:t>
            </a:r>
          </a:p>
        </p:txBody>
      </p:sp>
      <p:sp>
        <p:nvSpPr>
          <p:cNvPr id="11" name="مخطط انسيابي: معالجة 10"/>
          <p:cNvSpPr/>
          <p:nvPr/>
        </p:nvSpPr>
        <p:spPr>
          <a:xfrm>
            <a:off x="7467600" y="4724400"/>
            <a:ext cx="1371600" cy="688975"/>
          </a:xfrm>
          <a:prstGeom prst="flowChartProcess">
            <a:avLst/>
          </a:prstGeom>
        </p:spPr>
        <p:style>
          <a:lnRef idx="0">
            <a:schemeClr val="accent4"/>
          </a:lnRef>
          <a:fillRef idx="3">
            <a:schemeClr val="accent4"/>
          </a:fillRef>
          <a:effectRef idx="3">
            <a:schemeClr val="accent4"/>
          </a:effectRef>
          <a:fontRef idx="minor">
            <a:schemeClr val="lt1"/>
          </a:fontRef>
        </p:style>
        <p:txBody>
          <a:bodyPr rtlCol="1" anchor="ctr"/>
          <a:lstStyle/>
          <a:p>
            <a:pPr algn="ctr" rtl="1">
              <a:defRPr/>
            </a:pPr>
            <a:r>
              <a:rPr lang="ar-SA" b="1" dirty="0"/>
              <a:t>الاحتكار الكامل </a:t>
            </a:r>
          </a:p>
        </p:txBody>
      </p:sp>
      <p:sp>
        <p:nvSpPr>
          <p:cNvPr id="12" name="مخطط انسيابي: معالجة 11"/>
          <p:cNvSpPr/>
          <p:nvPr/>
        </p:nvSpPr>
        <p:spPr>
          <a:xfrm>
            <a:off x="5486400" y="2590800"/>
            <a:ext cx="1600200" cy="765175"/>
          </a:xfrm>
          <a:prstGeom prst="flowChartProcess">
            <a:avLst/>
          </a:prstGeom>
        </p:spPr>
        <p:style>
          <a:lnRef idx="1">
            <a:schemeClr val="accent3"/>
          </a:lnRef>
          <a:fillRef idx="3">
            <a:schemeClr val="accent3"/>
          </a:fillRef>
          <a:effectRef idx="2">
            <a:schemeClr val="accent3"/>
          </a:effectRef>
          <a:fontRef idx="minor">
            <a:schemeClr val="lt1"/>
          </a:fontRef>
        </p:style>
        <p:txBody>
          <a:bodyPr rtlCol="1" anchor="ctr"/>
          <a:lstStyle/>
          <a:p>
            <a:pPr algn="ctr">
              <a:defRPr/>
            </a:pPr>
            <a:r>
              <a:rPr lang="ar-SA" sz="2000" b="1" dirty="0"/>
              <a:t>شركات كثيرة بأحجام صغيرة </a:t>
            </a:r>
          </a:p>
        </p:txBody>
      </p:sp>
      <p:sp>
        <p:nvSpPr>
          <p:cNvPr id="13" name="مخطط انسيابي: معالجة 12"/>
          <p:cNvSpPr/>
          <p:nvPr/>
        </p:nvSpPr>
        <p:spPr>
          <a:xfrm>
            <a:off x="5486400" y="3352800"/>
            <a:ext cx="1600200" cy="688975"/>
          </a:xfrm>
          <a:prstGeom prst="flowChartProcess">
            <a:avLst/>
          </a:prstGeom>
        </p:spPr>
        <p:style>
          <a:lnRef idx="1">
            <a:schemeClr val="accent1"/>
          </a:lnRef>
          <a:fillRef idx="3">
            <a:schemeClr val="accent1"/>
          </a:fillRef>
          <a:effectRef idx="2">
            <a:schemeClr val="accent1"/>
          </a:effectRef>
          <a:fontRef idx="minor">
            <a:schemeClr val="lt1"/>
          </a:fontRef>
        </p:style>
        <p:txBody>
          <a:bodyPr rtlCol="1" anchor="ctr"/>
          <a:lstStyle/>
          <a:p>
            <a:pPr algn="ctr">
              <a:defRPr/>
            </a:pPr>
            <a:r>
              <a:rPr lang="ar-SA" b="1" dirty="0"/>
              <a:t>شركات كثيرة بأحجام صغيرة </a:t>
            </a:r>
          </a:p>
        </p:txBody>
      </p:sp>
      <p:sp>
        <p:nvSpPr>
          <p:cNvPr id="14" name="مخطط انسيابي: معالجة 13"/>
          <p:cNvSpPr/>
          <p:nvPr/>
        </p:nvSpPr>
        <p:spPr>
          <a:xfrm>
            <a:off x="914400" y="2590800"/>
            <a:ext cx="1447800" cy="688975"/>
          </a:xfrm>
          <a:prstGeom prst="flowChartProcess">
            <a:avLst/>
          </a:prstGeom>
        </p:spPr>
        <p:style>
          <a:lnRef idx="1">
            <a:schemeClr val="accent3"/>
          </a:lnRef>
          <a:fillRef idx="3">
            <a:schemeClr val="accent3"/>
          </a:fillRef>
          <a:effectRef idx="2">
            <a:schemeClr val="accent3"/>
          </a:effectRef>
          <a:fontRef idx="minor">
            <a:schemeClr val="lt1"/>
          </a:fontRef>
        </p:style>
        <p:txBody>
          <a:bodyPr rtlCol="1" anchor="ctr"/>
          <a:lstStyle/>
          <a:p>
            <a:pPr algn="ctr">
              <a:defRPr/>
            </a:pPr>
            <a:r>
              <a:rPr lang="ar-SA" sz="2000" b="1" dirty="0"/>
              <a:t>سهل  </a:t>
            </a:r>
          </a:p>
        </p:txBody>
      </p:sp>
      <p:sp>
        <p:nvSpPr>
          <p:cNvPr id="15" name="مخطط انسيابي: معالجة 14"/>
          <p:cNvSpPr/>
          <p:nvPr/>
        </p:nvSpPr>
        <p:spPr>
          <a:xfrm>
            <a:off x="3124200" y="2587625"/>
            <a:ext cx="1447800" cy="688975"/>
          </a:xfrm>
          <a:prstGeom prst="flowChartProcess">
            <a:avLst/>
          </a:prstGeom>
        </p:spPr>
        <p:style>
          <a:lnRef idx="1">
            <a:schemeClr val="accent3"/>
          </a:lnRef>
          <a:fillRef idx="3">
            <a:schemeClr val="accent3"/>
          </a:fillRef>
          <a:effectRef idx="2">
            <a:schemeClr val="accent3"/>
          </a:effectRef>
          <a:fontRef idx="minor">
            <a:schemeClr val="lt1"/>
          </a:fontRef>
        </p:style>
        <p:txBody>
          <a:bodyPr rtlCol="1" anchor="ctr"/>
          <a:lstStyle/>
          <a:p>
            <a:pPr algn="ctr">
              <a:defRPr/>
            </a:pPr>
            <a:r>
              <a:rPr lang="ar-SA" sz="2000" b="1" dirty="0"/>
              <a:t>متماثلة  </a:t>
            </a:r>
          </a:p>
        </p:txBody>
      </p:sp>
      <p:sp>
        <p:nvSpPr>
          <p:cNvPr id="16" name="مخطط انسيابي: معالجة 15"/>
          <p:cNvSpPr/>
          <p:nvPr/>
        </p:nvSpPr>
        <p:spPr>
          <a:xfrm>
            <a:off x="914400" y="4648200"/>
            <a:ext cx="14478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حماية كاملة ضد دخول المنافسين </a:t>
            </a:r>
          </a:p>
        </p:txBody>
      </p:sp>
      <p:sp>
        <p:nvSpPr>
          <p:cNvPr id="17" name="مخطط انسيابي: معالجة 16"/>
          <p:cNvSpPr/>
          <p:nvPr/>
        </p:nvSpPr>
        <p:spPr>
          <a:xfrm>
            <a:off x="3124200" y="4648200"/>
            <a:ext cx="14478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منتج وحيد </a:t>
            </a:r>
          </a:p>
        </p:txBody>
      </p:sp>
      <p:sp>
        <p:nvSpPr>
          <p:cNvPr id="18" name="مخطط انسيابي: معالجة 17"/>
          <p:cNvSpPr/>
          <p:nvPr/>
        </p:nvSpPr>
        <p:spPr>
          <a:xfrm>
            <a:off x="5486400" y="4724400"/>
            <a:ext cx="16002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شركة واحدة </a:t>
            </a:r>
          </a:p>
        </p:txBody>
      </p:sp>
      <p:sp>
        <p:nvSpPr>
          <p:cNvPr id="19" name="مخطط انسيابي: معالجة 18"/>
          <p:cNvSpPr/>
          <p:nvPr/>
        </p:nvSpPr>
        <p:spPr>
          <a:xfrm>
            <a:off x="914400" y="3276600"/>
            <a:ext cx="1447800" cy="688975"/>
          </a:xfrm>
          <a:prstGeom prst="flowChartProcess">
            <a:avLst/>
          </a:prstGeom>
        </p:spPr>
        <p:style>
          <a:lnRef idx="1">
            <a:schemeClr val="accent1"/>
          </a:lnRef>
          <a:fillRef idx="3">
            <a:schemeClr val="accent1"/>
          </a:fillRef>
          <a:effectRef idx="2">
            <a:schemeClr val="accent1"/>
          </a:effectRef>
          <a:fontRef idx="minor">
            <a:schemeClr val="lt1"/>
          </a:fontRef>
        </p:style>
        <p:txBody>
          <a:bodyPr rtlCol="1" anchor="ctr"/>
          <a:lstStyle/>
          <a:p>
            <a:pPr algn="ctr">
              <a:defRPr/>
            </a:pPr>
            <a:r>
              <a:rPr lang="ar-SA" b="1" dirty="0"/>
              <a:t>سهل </a:t>
            </a:r>
          </a:p>
        </p:txBody>
      </p:sp>
      <p:sp>
        <p:nvSpPr>
          <p:cNvPr id="20" name="مخطط انسيابي: معالجة 19"/>
          <p:cNvSpPr/>
          <p:nvPr/>
        </p:nvSpPr>
        <p:spPr>
          <a:xfrm>
            <a:off x="3124200" y="3276600"/>
            <a:ext cx="1447800" cy="688975"/>
          </a:xfrm>
          <a:prstGeom prst="flowChartProcess">
            <a:avLst/>
          </a:prstGeom>
        </p:spPr>
        <p:style>
          <a:lnRef idx="1">
            <a:schemeClr val="accent1"/>
          </a:lnRef>
          <a:fillRef idx="3">
            <a:schemeClr val="accent1"/>
          </a:fillRef>
          <a:effectRef idx="2">
            <a:schemeClr val="accent1"/>
          </a:effectRef>
          <a:fontRef idx="minor">
            <a:schemeClr val="lt1"/>
          </a:fontRef>
        </p:style>
        <p:txBody>
          <a:bodyPr rtlCol="1" anchor="ctr"/>
          <a:lstStyle/>
          <a:p>
            <a:pPr algn="ctr">
              <a:defRPr/>
            </a:pPr>
            <a:r>
              <a:rPr lang="ar-SA" b="1" dirty="0"/>
              <a:t>متباينة </a:t>
            </a:r>
          </a:p>
        </p:txBody>
      </p:sp>
      <p:sp>
        <p:nvSpPr>
          <p:cNvPr id="21" name="مخطط انسيابي: معالجة 20"/>
          <p:cNvSpPr/>
          <p:nvPr/>
        </p:nvSpPr>
        <p:spPr>
          <a:xfrm>
            <a:off x="914400" y="3962400"/>
            <a:ext cx="14478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قد توجد بعض القيود </a:t>
            </a:r>
          </a:p>
        </p:txBody>
      </p:sp>
      <p:sp>
        <p:nvSpPr>
          <p:cNvPr id="22" name="مخطط انسيابي: معالجة 21"/>
          <p:cNvSpPr/>
          <p:nvPr/>
        </p:nvSpPr>
        <p:spPr>
          <a:xfrm>
            <a:off x="3124200" y="3962400"/>
            <a:ext cx="14478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متماثلة أو متباينة </a:t>
            </a:r>
          </a:p>
        </p:txBody>
      </p:sp>
      <p:sp>
        <p:nvSpPr>
          <p:cNvPr id="23" name="مخطط انسيابي: معالجة 22"/>
          <p:cNvSpPr/>
          <p:nvPr/>
        </p:nvSpPr>
        <p:spPr>
          <a:xfrm>
            <a:off x="5486400" y="4038600"/>
            <a:ext cx="1600200" cy="6889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عدة شركات إحداها على الأقل كبيرة </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0200"/>
            <a:ext cx="8686800" cy="4953000"/>
          </a:xfrm>
        </p:spPr>
        <p:txBody>
          <a:bodyPr>
            <a:noAutofit/>
          </a:bodyPr>
          <a:lstStyle/>
          <a:p>
            <a:pPr marL="27432" indent="0" algn="just" rtl="1" eaLnBrk="1" fontAlgn="auto" hangingPunct="1">
              <a:lnSpc>
                <a:spcPct val="120000"/>
              </a:lnSpc>
              <a:spcBef>
                <a:spcPts val="0"/>
              </a:spcBef>
              <a:spcAft>
                <a:spcPts val="0"/>
              </a:spcAft>
              <a:buClr>
                <a:schemeClr val="accent3"/>
              </a:buClr>
              <a:buFont typeface="Wingdings 2" pitchFamily="18" charset="2"/>
              <a:buNone/>
              <a:defRPr/>
            </a:pPr>
            <a:endParaRPr lang="ar-SA" sz="2800" dirty="0" smtClean="0">
              <a:solidFill>
                <a:schemeClr val="bg2">
                  <a:lumMod val="50000"/>
                </a:schemeClr>
              </a:solidFill>
            </a:endParaRPr>
          </a:p>
          <a:p>
            <a:pPr marL="27432" indent="0" algn="just" rtl="1" eaLnBrk="1" fontAlgn="auto" hangingPunct="1">
              <a:lnSpc>
                <a:spcPct val="120000"/>
              </a:lnSpc>
              <a:spcBef>
                <a:spcPts val="0"/>
              </a:spcBef>
              <a:spcAft>
                <a:spcPts val="0"/>
              </a:spcAft>
              <a:buClr>
                <a:schemeClr val="accent3"/>
              </a:buClr>
              <a:buFont typeface="Wingdings 2" pitchFamily="18" charset="2"/>
              <a:buNone/>
              <a:defRPr/>
            </a:pPr>
            <a:endParaRPr lang="en-US" sz="2800" dirty="0" smtClean="0">
              <a:solidFill>
                <a:schemeClr val="bg2">
                  <a:lumMod val="50000"/>
                </a:schemeClr>
              </a:solidFill>
            </a:endParaRPr>
          </a:p>
        </p:txBody>
      </p:sp>
      <p:sp>
        <p:nvSpPr>
          <p:cNvPr id="9" name="مخطط انسيابي: معالجة 8"/>
          <p:cNvSpPr/>
          <p:nvPr/>
        </p:nvSpPr>
        <p:spPr>
          <a:xfrm>
            <a:off x="7467600" y="4038600"/>
            <a:ext cx="1143000" cy="612775"/>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defRPr/>
            </a:pPr>
            <a:r>
              <a:rPr lang="ar-SA" b="1" dirty="0"/>
              <a:t>التغليف </a:t>
            </a:r>
          </a:p>
        </p:txBody>
      </p:sp>
      <p:sp>
        <p:nvSpPr>
          <p:cNvPr id="10" name="مخطط انسيابي: معالجة 9"/>
          <p:cNvSpPr/>
          <p:nvPr/>
        </p:nvSpPr>
        <p:spPr>
          <a:xfrm>
            <a:off x="7467600" y="5102225"/>
            <a:ext cx="1143000" cy="612775"/>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defRPr/>
            </a:pPr>
            <a:r>
              <a:rPr lang="ar-SA" b="1" dirty="0"/>
              <a:t>الخدمة </a:t>
            </a:r>
          </a:p>
        </p:txBody>
      </p:sp>
      <p:sp>
        <p:nvSpPr>
          <p:cNvPr id="11" name="مخطط انسيابي: معالجة 10"/>
          <p:cNvSpPr/>
          <p:nvPr/>
        </p:nvSpPr>
        <p:spPr>
          <a:xfrm>
            <a:off x="7239000" y="1600200"/>
            <a:ext cx="1295400" cy="6127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الإنتاج </a:t>
            </a:r>
          </a:p>
        </p:txBody>
      </p:sp>
      <p:sp>
        <p:nvSpPr>
          <p:cNvPr id="12" name="مخطط انسيابي: معالجة 11"/>
          <p:cNvSpPr/>
          <p:nvPr/>
        </p:nvSpPr>
        <p:spPr>
          <a:xfrm>
            <a:off x="7391400" y="2438400"/>
            <a:ext cx="1219200" cy="612775"/>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defRPr/>
            </a:pPr>
            <a:r>
              <a:rPr lang="ar-SA" b="1" dirty="0"/>
              <a:t>تخطيط المنتجات </a:t>
            </a:r>
          </a:p>
        </p:txBody>
      </p:sp>
      <p:sp>
        <p:nvSpPr>
          <p:cNvPr id="13" name="مخطط انسيابي: معالجة 12"/>
          <p:cNvSpPr/>
          <p:nvPr/>
        </p:nvSpPr>
        <p:spPr>
          <a:xfrm>
            <a:off x="7391400" y="3200400"/>
            <a:ext cx="1219200" cy="612775"/>
          </a:xfrm>
          <a:prstGeom prst="flowChartProcess">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defRPr/>
            </a:pPr>
            <a:r>
              <a:rPr lang="ar-SA" b="1" dirty="0"/>
              <a:t>التميز </a:t>
            </a:r>
          </a:p>
        </p:txBody>
      </p:sp>
      <p:sp>
        <p:nvSpPr>
          <p:cNvPr id="16" name="مخطط انسيابي: معالجة 15"/>
          <p:cNvSpPr/>
          <p:nvPr/>
        </p:nvSpPr>
        <p:spPr>
          <a:xfrm>
            <a:off x="5867400" y="1600200"/>
            <a:ext cx="1143000" cy="6127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المكان </a:t>
            </a:r>
          </a:p>
        </p:txBody>
      </p:sp>
      <p:sp>
        <p:nvSpPr>
          <p:cNvPr id="17" name="مخطط انسيابي: معالجة 16"/>
          <p:cNvSpPr/>
          <p:nvPr/>
        </p:nvSpPr>
        <p:spPr>
          <a:xfrm>
            <a:off x="4267200" y="1600200"/>
            <a:ext cx="1066800" cy="6127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الترويج </a:t>
            </a:r>
          </a:p>
        </p:txBody>
      </p:sp>
      <p:sp>
        <p:nvSpPr>
          <p:cNvPr id="19" name="مخطط انسيابي: معالجة 18"/>
          <p:cNvSpPr/>
          <p:nvPr/>
        </p:nvSpPr>
        <p:spPr>
          <a:xfrm>
            <a:off x="2819400" y="1600200"/>
            <a:ext cx="1143000" cy="6127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السعر </a:t>
            </a:r>
          </a:p>
        </p:txBody>
      </p:sp>
      <p:sp>
        <p:nvSpPr>
          <p:cNvPr id="20" name="مخطط انسيابي: معالجة 19"/>
          <p:cNvSpPr/>
          <p:nvPr/>
        </p:nvSpPr>
        <p:spPr>
          <a:xfrm>
            <a:off x="1066800" y="1600200"/>
            <a:ext cx="1143000" cy="612775"/>
          </a:xfrm>
          <a:prstGeom prst="flowChartProcess">
            <a:avLst/>
          </a:prstGeom>
        </p:spPr>
        <p:style>
          <a:lnRef idx="1">
            <a:schemeClr val="dk1"/>
          </a:lnRef>
          <a:fillRef idx="3">
            <a:schemeClr val="dk1"/>
          </a:fillRef>
          <a:effectRef idx="2">
            <a:schemeClr val="dk1"/>
          </a:effectRef>
          <a:fontRef idx="minor">
            <a:schemeClr val="lt1"/>
          </a:fontRef>
        </p:style>
        <p:txBody>
          <a:bodyPr rtlCol="1" anchor="ctr"/>
          <a:lstStyle/>
          <a:p>
            <a:pPr algn="ctr">
              <a:defRPr/>
            </a:pPr>
            <a:r>
              <a:rPr lang="ar-SA" b="1" dirty="0"/>
              <a:t>الناس </a:t>
            </a:r>
          </a:p>
        </p:txBody>
      </p:sp>
      <p:cxnSp>
        <p:nvCxnSpPr>
          <p:cNvPr id="22" name="رابط مستقيم 21"/>
          <p:cNvCxnSpPr/>
          <p:nvPr/>
        </p:nvCxnSpPr>
        <p:spPr>
          <a:xfrm rot="5400000">
            <a:off x="5335588" y="3657600"/>
            <a:ext cx="3503612" cy="1588"/>
          </a:xfrm>
          <a:prstGeom prst="line">
            <a:avLst/>
          </a:prstGeom>
        </p:spPr>
        <p:style>
          <a:lnRef idx="3">
            <a:schemeClr val="accent3"/>
          </a:lnRef>
          <a:fillRef idx="0">
            <a:schemeClr val="accent3"/>
          </a:fillRef>
          <a:effectRef idx="2">
            <a:schemeClr val="accent3"/>
          </a:effectRef>
          <a:fontRef idx="minor">
            <a:schemeClr val="tx1"/>
          </a:fontRef>
        </p:style>
      </p:cxnSp>
      <p:cxnSp>
        <p:nvCxnSpPr>
          <p:cNvPr id="27" name="رابط مستقيم 26"/>
          <p:cNvCxnSpPr>
            <a:stCxn id="11" idx="1"/>
          </p:cNvCxnSpPr>
          <p:nvPr/>
        </p:nvCxnSpPr>
        <p:spPr>
          <a:xfrm rot="10800000">
            <a:off x="7086600" y="1905000"/>
            <a:ext cx="1524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31" name="رابط مستقيم 30"/>
          <p:cNvCxnSpPr/>
          <p:nvPr/>
        </p:nvCxnSpPr>
        <p:spPr>
          <a:xfrm>
            <a:off x="7086600" y="5410200"/>
            <a:ext cx="3810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36" name="رابط مستقيم 35"/>
          <p:cNvCxnSpPr>
            <a:stCxn id="12" idx="1"/>
          </p:cNvCxnSpPr>
          <p:nvPr/>
        </p:nvCxnSpPr>
        <p:spPr>
          <a:xfrm rot="10800000">
            <a:off x="7086600" y="2743200"/>
            <a:ext cx="3048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39" name="رابط مستقيم 38"/>
          <p:cNvCxnSpPr>
            <a:stCxn id="13" idx="1"/>
          </p:cNvCxnSpPr>
          <p:nvPr/>
        </p:nvCxnSpPr>
        <p:spPr>
          <a:xfrm rot="10800000">
            <a:off x="7086600" y="3505200"/>
            <a:ext cx="3048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41" name="رابط مستقيم 40"/>
          <p:cNvCxnSpPr>
            <a:stCxn id="9" idx="1"/>
          </p:cNvCxnSpPr>
          <p:nvPr/>
        </p:nvCxnSpPr>
        <p:spPr>
          <a:xfrm rot="10800000">
            <a:off x="7086600" y="4343400"/>
            <a:ext cx="381000" cy="1588"/>
          </a:xfrm>
          <a:prstGeom prst="line">
            <a:avLst/>
          </a:prstGeom>
        </p:spPr>
        <p:style>
          <a:lnRef idx="2">
            <a:schemeClr val="accent3"/>
          </a:lnRef>
          <a:fillRef idx="0">
            <a:schemeClr val="accent3"/>
          </a:fillRef>
          <a:effectRef idx="1">
            <a:schemeClr val="accent3"/>
          </a:effectRef>
          <a:fontRef idx="minor">
            <a:schemeClr val="tx1"/>
          </a:fontRef>
        </p:style>
      </p:cxnSp>
      <p:sp>
        <p:nvSpPr>
          <p:cNvPr id="44" name="مخطط انسيابي: معالجة 43"/>
          <p:cNvSpPr/>
          <p:nvPr/>
        </p:nvSpPr>
        <p:spPr>
          <a:xfrm>
            <a:off x="5867400" y="2362200"/>
            <a:ext cx="1143000" cy="609600"/>
          </a:xfrm>
          <a:prstGeom prst="flowChart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sz="1400" b="1" dirty="0"/>
              <a:t>سياسات ومنافذ التوزيع</a:t>
            </a:r>
          </a:p>
        </p:txBody>
      </p:sp>
      <p:sp>
        <p:nvSpPr>
          <p:cNvPr id="45" name="مخطط انسيابي: معالجة 44"/>
          <p:cNvSpPr/>
          <p:nvPr/>
        </p:nvSpPr>
        <p:spPr>
          <a:xfrm>
            <a:off x="6019800" y="3200400"/>
            <a:ext cx="914400" cy="612775"/>
          </a:xfrm>
          <a:prstGeom prst="flowChart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sz="1600" b="1" dirty="0"/>
              <a:t>العلاقة بالموزعين </a:t>
            </a:r>
          </a:p>
        </p:txBody>
      </p:sp>
      <p:sp>
        <p:nvSpPr>
          <p:cNvPr id="47" name="مخطط انسيابي: معالجة 46"/>
          <p:cNvSpPr/>
          <p:nvPr/>
        </p:nvSpPr>
        <p:spPr>
          <a:xfrm>
            <a:off x="4495800" y="2362200"/>
            <a:ext cx="838200" cy="612775"/>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الإعلان </a:t>
            </a:r>
          </a:p>
        </p:txBody>
      </p:sp>
      <p:sp>
        <p:nvSpPr>
          <p:cNvPr id="48" name="مخطط انسيابي: معالجة 47"/>
          <p:cNvSpPr/>
          <p:nvPr/>
        </p:nvSpPr>
        <p:spPr>
          <a:xfrm>
            <a:off x="6019800" y="5178425"/>
            <a:ext cx="990600" cy="612775"/>
          </a:xfrm>
          <a:prstGeom prst="flowChart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b="1" dirty="0" err="1"/>
              <a:t>اخرى</a:t>
            </a:r>
            <a:r>
              <a:rPr lang="ar-SA" b="1" dirty="0"/>
              <a:t> </a:t>
            </a:r>
          </a:p>
        </p:txBody>
      </p:sp>
      <p:sp>
        <p:nvSpPr>
          <p:cNvPr id="49" name="مخطط انسيابي: معالجة 48"/>
          <p:cNvSpPr/>
          <p:nvPr/>
        </p:nvSpPr>
        <p:spPr>
          <a:xfrm>
            <a:off x="6019800" y="3962400"/>
            <a:ext cx="990600" cy="688975"/>
          </a:xfrm>
          <a:prstGeom prst="flowChart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defRPr/>
            </a:pPr>
            <a:r>
              <a:rPr lang="ar-SA" b="1" dirty="0"/>
              <a:t>النقل – التخزين </a:t>
            </a:r>
          </a:p>
        </p:txBody>
      </p:sp>
      <p:sp>
        <p:nvSpPr>
          <p:cNvPr id="50" name="مخطط انسيابي: معالجة 49"/>
          <p:cNvSpPr/>
          <p:nvPr/>
        </p:nvSpPr>
        <p:spPr>
          <a:xfrm>
            <a:off x="2971800" y="3048000"/>
            <a:ext cx="914400" cy="762000"/>
          </a:xfrm>
          <a:prstGeom prst="flowChartProcess">
            <a:avLst/>
          </a:prstGeom>
        </p:spPr>
        <p:style>
          <a:lnRef idx="1">
            <a:schemeClr val="accent5"/>
          </a:lnRef>
          <a:fillRef idx="3">
            <a:schemeClr val="accent5"/>
          </a:fillRef>
          <a:effectRef idx="2">
            <a:schemeClr val="accent5"/>
          </a:effectRef>
          <a:fontRef idx="minor">
            <a:schemeClr val="lt1"/>
          </a:fontRef>
        </p:style>
        <p:txBody>
          <a:bodyPr rtlCol="1" anchor="ctr"/>
          <a:lstStyle/>
          <a:p>
            <a:pPr algn="ctr">
              <a:defRPr/>
            </a:pPr>
            <a:r>
              <a:rPr lang="ar-SA" sz="1600" b="1" dirty="0"/>
              <a:t>تحديد هوامش الربح </a:t>
            </a:r>
          </a:p>
        </p:txBody>
      </p:sp>
      <p:sp>
        <p:nvSpPr>
          <p:cNvPr id="51" name="مخطط انسيابي: معالجة 50"/>
          <p:cNvSpPr/>
          <p:nvPr/>
        </p:nvSpPr>
        <p:spPr>
          <a:xfrm>
            <a:off x="2971800" y="2286000"/>
            <a:ext cx="914400" cy="612775"/>
          </a:xfrm>
          <a:prstGeom prst="flowChartProcess">
            <a:avLst/>
          </a:prstGeom>
        </p:spPr>
        <p:style>
          <a:lnRef idx="1">
            <a:schemeClr val="accent5"/>
          </a:lnRef>
          <a:fillRef idx="3">
            <a:schemeClr val="accent5"/>
          </a:fillRef>
          <a:effectRef idx="2">
            <a:schemeClr val="accent5"/>
          </a:effectRef>
          <a:fontRef idx="minor">
            <a:schemeClr val="lt1"/>
          </a:fontRef>
        </p:style>
        <p:txBody>
          <a:bodyPr rtlCol="1" anchor="ctr"/>
          <a:lstStyle/>
          <a:p>
            <a:pPr algn="ctr">
              <a:defRPr/>
            </a:pPr>
            <a:r>
              <a:rPr lang="ar-SA" b="1" dirty="0"/>
              <a:t>تحديد الأسعار </a:t>
            </a:r>
          </a:p>
        </p:txBody>
      </p:sp>
      <p:sp>
        <p:nvSpPr>
          <p:cNvPr id="52" name="مخطط انسيابي: معالجة 51"/>
          <p:cNvSpPr/>
          <p:nvPr/>
        </p:nvSpPr>
        <p:spPr>
          <a:xfrm>
            <a:off x="4495800" y="5026025"/>
            <a:ext cx="914400" cy="612775"/>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تنشيط المبيعات </a:t>
            </a:r>
          </a:p>
        </p:txBody>
      </p:sp>
      <p:sp>
        <p:nvSpPr>
          <p:cNvPr id="53" name="مخطط انسيابي: معالجة 52"/>
          <p:cNvSpPr/>
          <p:nvPr/>
        </p:nvSpPr>
        <p:spPr>
          <a:xfrm>
            <a:off x="4495800" y="3962400"/>
            <a:ext cx="914400" cy="612775"/>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النشر </a:t>
            </a:r>
          </a:p>
        </p:txBody>
      </p:sp>
      <p:sp>
        <p:nvSpPr>
          <p:cNvPr id="54" name="مخطط انسيابي: معالجة 53"/>
          <p:cNvSpPr/>
          <p:nvPr/>
        </p:nvSpPr>
        <p:spPr>
          <a:xfrm>
            <a:off x="4495800" y="3124200"/>
            <a:ext cx="914400" cy="612775"/>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البيع الشخصي</a:t>
            </a:r>
          </a:p>
        </p:txBody>
      </p:sp>
      <p:sp>
        <p:nvSpPr>
          <p:cNvPr id="55" name="مخطط انسيابي: معالجة 54"/>
          <p:cNvSpPr/>
          <p:nvPr/>
        </p:nvSpPr>
        <p:spPr>
          <a:xfrm>
            <a:off x="1219200" y="3810000"/>
            <a:ext cx="1066800" cy="609600"/>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sz="1400" b="1" dirty="0"/>
              <a:t>المنافع والاستخدامات </a:t>
            </a:r>
          </a:p>
        </p:txBody>
      </p:sp>
      <p:sp>
        <p:nvSpPr>
          <p:cNvPr id="56" name="مخطط انسيابي: معالجة 55"/>
          <p:cNvSpPr/>
          <p:nvPr/>
        </p:nvSpPr>
        <p:spPr>
          <a:xfrm>
            <a:off x="1295400" y="3048000"/>
            <a:ext cx="990600" cy="533400"/>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b="1" dirty="0"/>
              <a:t>دوافع الشراء</a:t>
            </a:r>
          </a:p>
        </p:txBody>
      </p:sp>
      <p:sp>
        <p:nvSpPr>
          <p:cNvPr id="57" name="مخطط انسيابي: معالجة 56"/>
          <p:cNvSpPr/>
          <p:nvPr/>
        </p:nvSpPr>
        <p:spPr>
          <a:xfrm>
            <a:off x="1295400" y="2286000"/>
            <a:ext cx="990600" cy="612775"/>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sz="1400" b="1" dirty="0"/>
              <a:t>الخصائص </a:t>
            </a:r>
          </a:p>
        </p:txBody>
      </p:sp>
      <p:sp>
        <p:nvSpPr>
          <p:cNvPr id="58" name="مخطط انسيابي: معالجة 57"/>
          <p:cNvSpPr/>
          <p:nvPr/>
        </p:nvSpPr>
        <p:spPr>
          <a:xfrm>
            <a:off x="0" y="2514600"/>
            <a:ext cx="762000" cy="10699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1600" b="1" dirty="0"/>
              <a:t>بحوث التسويق </a:t>
            </a:r>
          </a:p>
        </p:txBody>
      </p:sp>
      <p:sp>
        <p:nvSpPr>
          <p:cNvPr id="59" name="مخطط انسيابي: معالجة 58"/>
          <p:cNvSpPr/>
          <p:nvPr/>
        </p:nvSpPr>
        <p:spPr>
          <a:xfrm>
            <a:off x="2971800" y="4038600"/>
            <a:ext cx="914400" cy="914400"/>
          </a:xfrm>
          <a:prstGeom prst="flowChartProcess">
            <a:avLst/>
          </a:prstGeom>
        </p:spPr>
        <p:style>
          <a:lnRef idx="1">
            <a:schemeClr val="accent5"/>
          </a:lnRef>
          <a:fillRef idx="3">
            <a:schemeClr val="accent5"/>
          </a:fillRef>
          <a:effectRef idx="2">
            <a:schemeClr val="accent5"/>
          </a:effectRef>
          <a:fontRef idx="minor">
            <a:schemeClr val="lt1"/>
          </a:fontRef>
        </p:style>
        <p:txBody>
          <a:bodyPr rtlCol="1" anchor="ctr"/>
          <a:lstStyle/>
          <a:p>
            <a:pPr algn="ctr">
              <a:defRPr/>
            </a:pPr>
            <a:r>
              <a:rPr lang="ar-SA" b="1" dirty="0"/>
              <a:t>أنواع ونسب الخصم </a:t>
            </a:r>
          </a:p>
        </p:txBody>
      </p:sp>
      <p:cxnSp>
        <p:nvCxnSpPr>
          <p:cNvPr id="61" name="رابط مستقيم 60"/>
          <p:cNvCxnSpPr>
            <a:stCxn id="16" idx="1"/>
          </p:cNvCxnSpPr>
          <p:nvPr/>
        </p:nvCxnSpPr>
        <p:spPr>
          <a:xfrm rot="10800000">
            <a:off x="5638800" y="1905000"/>
            <a:ext cx="2286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64" name="رابط مستقيم 63"/>
          <p:cNvCxnSpPr/>
          <p:nvPr/>
        </p:nvCxnSpPr>
        <p:spPr>
          <a:xfrm rot="5400000">
            <a:off x="3849688" y="3695700"/>
            <a:ext cx="3579812"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70" name="رابط مستقيم 69"/>
          <p:cNvCxnSpPr/>
          <p:nvPr/>
        </p:nvCxnSpPr>
        <p:spPr>
          <a:xfrm>
            <a:off x="5638800" y="5486400"/>
            <a:ext cx="3810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72" name="رابط مستقيم 71"/>
          <p:cNvCxnSpPr>
            <a:endCxn id="44" idx="1"/>
          </p:cNvCxnSpPr>
          <p:nvPr/>
        </p:nvCxnSpPr>
        <p:spPr>
          <a:xfrm>
            <a:off x="5638800" y="2667000"/>
            <a:ext cx="2286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74" name="رابط مستقيم 73"/>
          <p:cNvCxnSpPr>
            <a:endCxn id="45" idx="1"/>
          </p:cNvCxnSpPr>
          <p:nvPr/>
        </p:nvCxnSpPr>
        <p:spPr>
          <a:xfrm>
            <a:off x="5638800" y="3505200"/>
            <a:ext cx="3810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76" name="رابط مستقيم 75"/>
          <p:cNvCxnSpPr/>
          <p:nvPr/>
        </p:nvCxnSpPr>
        <p:spPr>
          <a:xfrm>
            <a:off x="5638800" y="4343400"/>
            <a:ext cx="38100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96" name="رابط مستقيم 95"/>
          <p:cNvCxnSpPr>
            <a:stCxn id="17" idx="1"/>
          </p:cNvCxnSpPr>
          <p:nvPr/>
        </p:nvCxnSpPr>
        <p:spPr>
          <a:xfrm rot="10800000">
            <a:off x="4114800" y="1905000"/>
            <a:ext cx="152400" cy="1588"/>
          </a:xfrm>
          <a:prstGeom prst="line">
            <a:avLst/>
          </a:prstGeom>
        </p:spPr>
        <p:style>
          <a:lnRef idx="2">
            <a:schemeClr val="dk1"/>
          </a:lnRef>
          <a:fillRef idx="0">
            <a:schemeClr val="dk1"/>
          </a:fillRef>
          <a:effectRef idx="1">
            <a:schemeClr val="dk1"/>
          </a:effectRef>
          <a:fontRef idx="minor">
            <a:schemeClr val="tx1"/>
          </a:fontRef>
        </p:style>
      </p:cxnSp>
      <p:cxnSp>
        <p:nvCxnSpPr>
          <p:cNvPr id="99" name="رابط مستقيم 98"/>
          <p:cNvCxnSpPr/>
          <p:nvPr/>
        </p:nvCxnSpPr>
        <p:spPr>
          <a:xfrm rot="5400000">
            <a:off x="2400301" y="3619500"/>
            <a:ext cx="3429000" cy="3175"/>
          </a:xfrm>
          <a:prstGeom prst="line">
            <a:avLst/>
          </a:prstGeom>
        </p:spPr>
        <p:style>
          <a:lnRef idx="2">
            <a:schemeClr val="dk1"/>
          </a:lnRef>
          <a:fillRef idx="0">
            <a:schemeClr val="dk1"/>
          </a:fillRef>
          <a:effectRef idx="1">
            <a:schemeClr val="dk1"/>
          </a:effectRef>
          <a:fontRef idx="minor">
            <a:schemeClr val="tx1"/>
          </a:fontRef>
        </p:style>
      </p:cxnSp>
      <p:cxnSp>
        <p:nvCxnSpPr>
          <p:cNvPr id="101" name="رابط مستقيم 100"/>
          <p:cNvCxnSpPr/>
          <p:nvPr/>
        </p:nvCxnSpPr>
        <p:spPr>
          <a:xfrm>
            <a:off x="4114800" y="5334000"/>
            <a:ext cx="381000" cy="1588"/>
          </a:xfrm>
          <a:prstGeom prst="line">
            <a:avLst/>
          </a:prstGeom>
        </p:spPr>
        <p:style>
          <a:lnRef idx="2">
            <a:schemeClr val="dk1"/>
          </a:lnRef>
          <a:fillRef idx="0">
            <a:schemeClr val="dk1"/>
          </a:fillRef>
          <a:effectRef idx="1">
            <a:schemeClr val="dk1"/>
          </a:effectRef>
          <a:fontRef idx="minor">
            <a:schemeClr val="tx1"/>
          </a:fontRef>
        </p:style>
      </p:cxnSp>
      <p:cxnSp>
        <p:nvCxnSpPr>
          <p:cNvPr id="103" name="رابط مستقيم 102"/>
          <p:cNvCxnSpPr>
            <a:stCxn id="0" idx="1"/>
          </p:cNvCxnSpPr>
          <p:nvPr/>
        </p:nvCxnSpPr>
        <p:spPr>
          <a:xfrm rot="10800000">
            <a:off x="4114800" y="2667000"/>
            <a:ext cx="381000" cy="1588"/>
          </a:xfrm>
          <a:prstGeom prst="line">
            <a:avLst/>
          </a:prstGeom>
        </p:spPr>
        <p:style>
          <a:lnRef idx="2">
            <a:schemeClr val="dk1"/>
          </a:lnRef>
          <a:fillRef idx="0">
            <a:schemeClr val="dk1"/>
          </a:fillRef>
          <a:effectRef idx="1">
            <a:schemeClr val="dk1"/>
          </a:effectRef>
          <a:fontRef idx="minor">
            <a:schemeClr val="tx1"/>
          </a:fontRef>
        </p:style>
      </p:cxnSp>
      <p:cxnSp>
        <p:nvCxnSpPr>
          <p:cNvPr id="105" name="رابط مستقيم 104"/>
          <p:cNvCxnSpPr/>
          <p:nvPr/>
        </p:nvCxnSpPr>
        <p:spPr>
          <a:xfrm rot="10800000">
            <a:off x="4114800" y="3429000"/>
            <a:ext cx="381000" cy="1588"/>
          </a:xfrm>
          <a:prstGeom prst="line">
            <a:avLst/>
          </a:prstGeom>
        </p:spPr>
        <p:style>
          <a:lnRef idx="2">
            <a:schemeClr val="dk1"/>
          </a:lnRef>
          <a:fillRef idx="0">
            <a:schemeClr val="dk1"/>
          </a:fillRef>
          <a:effectRef idx="1">
            <a:schemeClr val="dk1"/>
          </a:effectRef>
          <a:fontRef idx="minor">
            <a:schemeClr val="tx1"/>
          </a:fontRef>
        </p:style>
      </p:cxnSp>
      <p:cxnSp>
        <p:nvCxnSpPr>
          <p:cNvPr id="107" name="رابط مستقيم 106"/>
          <p:cNvCxnSpPr>
            <a:stCxn id="0" idx="1"/>
          </p:cNvCxnSpPr>
          <p:nvPr/>
        </p:nvCxnSpPr>
        <p:spPr>
          <a:xfrm rot="10800000">
            <a:off x="4114800" y="4267200"/>
            <a:ext cx="381000" cy="1588"/>
          </a:xfrm>
          <a:prstGeom prst="line">
            <a:avLst/>
          </a:prstGeom>
        </p:spPr>
        <p:style>
          <a:lnRef idx="2">
            <a:schemeClr val="dk1"/>
          </a:lnRef>
          <a:fillRef idx="0">
            <a:schemeClr val="dk1"/>
          </a:fillRef>
          <a:effectRef idx="1">
            <a:schemeClr val="dk1"/>
          </a:effectRef>
          <a:fontRef idx="minor">
            <a:schemeClr val="tx1"/>
          </a:fontRef>
        </p:style>
      </p:cxnSp>
      <p:cxnSp>
        <p:nvCxnSpPr>
          <p:cNvPr id="109" name="رابط مستقيم 108"/>
          <p:cNvCxnSpPr>
            <a:stCxn id="19" idx="1"/>
          </p:cNvCxnSpPr>
          <p:nvPr/>
        </p:nvCxnSpPr>
        <p:spPr>
          <a:xfrm rot="10800000">
            <a:off x="2667000" y="1905000"/>
            <a:ext cx="1524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14" name="رابط مستقيم 113"/>
          <p:cNvCxnSpPr/>
          <p:nvPr/>
        </p:nvCxnSpPr>
        <p:spPr>
          <a:xfrm rot="5400000">
            <a:off x="1411288" y="3162300"/>
            <a:ext cx="2513012"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16" name="رابط مستقيم 115"/>
          <p:cNvCxnSpPr/>
          <p:nvPr/>
        </p:nvCxnSpPr>
        <p:spPr>
          <a:xfrm>
            <a:off x="2667000" y="4419600"/>
            <a:ext cx="3048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22" name="رابط مستقيم 121"/>
          <p:cNvCxnSpPr>
            <a:stCxn id="51" idx="1"/>
          </p:cNvCxnSpPr>
          <p:nvPr/>
        </p:nvCxnSpPr>
        <p:spPr>
          <a:xfrm rot="10800000">
            <a:off x="2667000" y="2590800"/>
            <a:ext cx="3048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24" name="رابط مستقيم 123"/>
          <p:cNvCxnSpPr>
            <a:stCxn id="50" idx="1"/>
          </p:cNvCxnSpPr>
          <p:nvPr/>
        </p:nvCxnSpPr>
        <p:spPr>
          <a:xfrm rot="10800000">
            <a:off x="2667000" y="3429000"/>
            <a:ext cx="3048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26" name="رابط مستقيم 125"/>
          <p:cNvCxnSpPr>
            <a:stCxn id="20" idx="1"/>
          </p:cNvCxnSpPr>
          <p:nvPr/>
        </p:nvCxnSpPr>
        <p:spPr>
          <a:xfrm rot="10800000">
            <a:off x="838200" y="1905000"/>
            <a:ext cx="228600"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29" name="رابط مستقيم 128"/>
          <p:cNvCxnSpPr/>
          <p:nvPr/>
        </p:nvCxnSpPr>
        <p:spPr>
          <a:xfrm rot="5400000">
            <a:off x="-1179512" y="3924300"/>
            <a:ext cx="4037012" cy="1588"/>
          </a:xfrm>
          <a:prstGeom prst="line">
            <a:avLst/>
          </a:prstGeom>
        </p:spPr>
        <p:style>
          <a:lnRef idx="3">
            <a:schemeClr val="accent5"/>
          </a:lnRef>
          <a:fillRef idx="0">
            <a:schemeClr val="accent5"/>
          </a:fillRef>
          <a:effectRef idx="2">
            <a:schemeClr val="accent5"/>
          </a:effectRef>
          <a:fontRef idx="minor">
            <a:schemeClr val="tx1"/>
          </a:fontRef>
        </p:style>
      </p:cxnSp>
      <p:sp>
        <p:nvSpPr>
          <p:cNvPr id="130" name="مخطط انسيابي: معالجة 129"/>
          <p:cNvSpPr/>
          <p:nvPr/>
        </p:nvSpPr>
        <p:spPr>
          <a:xfrm>
            <a:off x="1143000" y="5635625"/>
            <a:ext cx="1143000" cy="612775"/>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b="1" dirty="0"/>
              <a:t>الشخصية </a:t>
            </a:r>
          </a:p>
        </p:txBody>
      </p:sp>
      <p:sp>
        <p:nvSpPr>
          <p:cNvPr id="131" name="مخطط انسيابي: معالجة 130"/>
          <p:cNvSpPr/>
          <p:nvPr/>
        </p:nvSpPr>
        <p:spPr>
          <a:xfrm>
            <a:off x="1143000" y="4648200"/>
            <a:ext cx="1143000" cy="612775"/>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defRPr/>
            </a:pPr>
            <a:r>
              <a:rPr lang="ar-SA" b="1" dirty="0"/>
              <a:t>مرونة الطلب </a:t>
            </a:r>
          </a:p>
        </p:txBody>
      </p:sp>
      <p:cxnSp>
        <p:nvCxnSpPr>
          <p:cNvPr id="134" name="رابط مستقيم 133"/>
          <p:cNvCxnSpPr/>
          <p:nvPr/>
        </p:nvCxnSpPr>
        <p:spPr>
          <a:xfrm>
            <a:off x="838200" y="5943600"/>
            <a:ext cx="304800"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37" name="رابط مستقيم 136"/>
          <p:cNvCxnSpPr>
            <a:stCxn id="131" idx="1"/>
          </p:cNvCxnSpPr>
          <p:nvPr/>
        </p:nvCxnSpPr>
        <p:spPr>
          <a:xfrm rot="10800000">
            <a:off x="838200" y="4953000"/>
            <a:ext cx="304800"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39" name="رابط مستقيم 138"/>
          <p:cNvCxnSpPr>
            <a:stCxn id="55" idx="1"/>
          </p:cNvCxnSpPr>
          <p:nvPr/>
        </p:nvCxnSpPr>
        <p:spPr>
          <a:xfrm rot="10800000">
            <a:off x="838200" y="4114800"/>
            <a:ext cx="381000"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41" name="رابط مستقيم 140"/>
          <p:cNvCxnSpPr/>
          <p:nvPr/>
        </p:nvCxnSpPr>
        <p:spPr>
          <a:xfrm rot="10800000" flipV="1">
            <a:off x="838200" y="3390900"/>
            <a:ext cx="457200" cy="38100"/>
          </a:xfrm>
          <a:prstGeom prst="line">
            <a:avLst/>
          </a:prstGeom>
        </p:spPr>
        <p:style>
          <a:lnRef idx="3">
            <a:schemeClr val="accent5"/>
          </a:lnRef>
          <a:fillRef idx="0">
            <a:schemeClr val="accent5"/>
          </a:fillRef>
          <a:effectRef idx="2">
            <a:schemeClr val="accent5"/>
          </a:effectRef>
          <a:fontRef idx="minor">
            <a:schemeClr val="tx1"/>
          </a:fontRef>
        </p:style>
      </p:cxnSp>
      <p:cxnSp>
        <p:nvCxnSpPr>
          <p:cNvPr id="170" name="رابط مستقيم 169"/>
          <p:cNvCxnSpPr>
            <a:stCxn id="57" idx="1"/>
          </p:cNvCxnSpPr>
          <p:nvPr/>
        </p:nvCxnSpPr>
        <p:spPr>
          <a:xfrm rot="10800000">
            <a:off x="838200" y="2590800"/>
            <a:ext cx="457200" cy="1588"/>
          </a:xfrm>
          <a:prstGeom prst="line">
            <a:avLst/>
          </a:prstGeom>
        </p:spPr>
        <p:style>
          <a:lnRef idx="3">
            <a:schemeClr val="accent5"/>
          </a:lnRef>
          <a:fillRef idx="0">
            <a:schemeClr val="accent5"/>
          </a:fillRef>
          <a:effectRef idx="2">
            <a:schemeClr val="accent5"/>
          </a:effectRef>
          <a:fontRef idx="minor">
            <a:schemeClr val="tx1"/>
          </a:fontRef>
        </p:style>
      </p:cxnSp>
      <p:sp>
        <p:nvSpPr>
          <p:cNvPr id="180" name="مخطط انسيابي: معالجة 179"/>
          <p:cNvSpPr/>
          <p:nvPr/>
        </p:nvSpPr>
        <p:spPr>
          <a:xfrm>
            <a:off x="0" y="4191000"/>
            <a:ext cx="762000" cy="1752600"/>
          </a:xfrm>
          <a:prstGeom prst="flowChart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rtl="1">
              <a:buFont typeface="Arial" pitchFamily="34" charset="0"/>
              <a:buChar char="•"/>
              <a:defRPr/>
            </a:pPr>
            <a:r>
              <a:rPr lang="ar-SA" b="1" dirty="0">
                <a:solidFill>
                  <a:schemeClr val="tx1"/>
                </a:solidFill>
              </a:rPr>
              <a:t>جمع بيانات </a:t>
            </a:r>
          </a:p>
          <a:p>
            <a:pPr algn="r" rtl="1">
              <a:buFont typeface="Arial" pitchFamily="34" charset="0"/>
              <a:buChar char="•"/>
              <a:defRPr/>
            </a:pPr>
            <a:r>
              <a:rPr lang="ar-SA" b="1" dirty="0">
                <a:solidFill>
                  <a:schemeClr val="tx1"/>
                </a:solidFill>
              </a:rPr>
              <a:t>تسجيل بيانات</a:t>
            </a:r>
          </a:p>
          <a:p>
            <a:pPr algn="r" rtl="1">
              <a:buFont typeface="Arial" pitchFamily="34" charset="0"/>
              <a:buChar char="•"/>
              <a:defRPr/>
            </a:pPr>
            <a:r>
              <a:rPr lang="ar-SA" b="1" dirty="0">
                <a:solidFill>
                  <a:schemeClr val="tx1"/>
                </a:solidFill>
              </a:rPr>
              <a:t>تحليل بيانات </a:t>
            </a:r>
          </a:p>
        </p:txBody>
      </p:sp>
      <p:sp>
        <p:nvSpPr>
          <p:cNvPr id="5" name="مخطط انسيابي: معالجة 4"/>
          <p:cNvSpPr/>
          <p:nvPr/>
        </p:nvSpPr>
        <p:spPr>
          <a:xfrm>
            <a:off x="533400" y="152400"/>
            <a:ext cx="8001000" cy="1279525"/>
          </a:xfrm>
          <a:prstGeom prst="flowChartProcess">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1" anchor="ctr"/>
          <a:lstStyle/>
          <a:p>
            <a:pPr algn="ctr" rtl="1">
              <a:defRPr/>
            </a:pPr>
            <a:endParaRPr lang="ar-SA" sz="2400" b="1" dirty="0">
              <a:solidFill>
                <a:schemeClr val="bg1"/>
              </a:solidFill>
            </a:endParaRPr>
          </a:p>
          <a:p>
            <a:pPr algn="ctr" rtl="1">
              <a:defRPr/>
            </a:pPr>
            <a:endParaRPr lang="ar-SA" sz="2400" b="1" dirty="0">
              <a:solidFill>
                <a:schemeClr val="bg1"/>
              </a:solidFill>
            </a:endParaRPr>
          </a:p>
          <a:p>
            <a:pPr algn="ctr" rtl="1">
              <a:defRPr/>
            </a:pPr>
            <a:endParaRPr lang="ar-SA" sz="2400" b="1" dirty="0">
              <a:solidFill>
                <a:schemeClr val="bg1"/>
              </a:solidFill>
            </a:endParaRPr>
          </a:p>
          <a:p>
            <a:pPr algn="ctr" rtl="1">
              <a:defRPr/>
            </a:pPr>
            <a:endParaRPr lang="ar-SA" sz="2400" b="1" dirty="0">
              <a:solidFill>
                <a:schemeClr val="bg1"/>
              </a:solidFill>
            </a:endParaRPr>
          </a:p>
          <a:p>
            <a:pPr algn="ctr" rtl="1">
              <a:defRPr/>
            </a:pPr>
            <a:r>
              <a:rPr lang="ar-SA" sz="2400" b="1" dirty="0">
                <a:solidFill>
                  <a:schemeClr val="bg1"/>
                </a:solidFill>
              </a:rPr>
              <a:t>المزيج التسويقي: يشمل المتغيرات التي تتحكم في المشروع وهي الإدارة التي تتولى تخطيط الوظائف التسويقية – وتنظيمها – الإشراف عليها – مراقبتها </a:t>
            </a:r>
          </a:p>
          <a:p>
            <a:pPr algn="ctr" rtl="1">
              <a:defRPr/>
            </a:pPr>
            <a:endParaRPr lang="ar-SA" sz="2400" b="1" dirty="0">
              <a:solidFill>
                <a:schemeClr val="bg1"/>
              </a:solidFill>
            </a:endParaRPr>
          </a:p>
          <a:p>
            <a:pPr algn="ctr" rtl="1">
              <a:defRPr/>
            </a:pPr>
            <a:endParaRPr lang="ar-SA" sz="2400" b="1" dirty="0">
              <a:solidFill>
                <a:schemeClr val="bg1"/>
              </a:solidFill>
            </a:endParaRPr>
          </a:p>
          <a:p>
            <a:pPr algn="ctr" rtl="1">
              <a:defRPr/>
            </a:pPr>
            <a:endParaRPr lang="ar-SA" sz="2400" b="1" dirty="0">
              <a:solidFill>
                <a:schemeClr val="bg1"/>
              </a:solidFill>
            </a:endParaRPr>
          </a:p>
          <a:p>
            <a:pPr algn="ctr" rtl="1">
              <a:defRPr/>
            </a:pPr>
            <a:endParaRPr lang="ar-SA" sz="2400" b="1" dirty="0">
              <a:solidFill>
                <a:schemeClr val="bg1"/>
              </a:solidFill>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nvGraphicFramePr>
        <p:xfrm>
          <a:off x="1295400" y="2209800"/>
          <a:ext cx="6705600" cy="368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مستطيل ذو زاوية واحدة مخدوشة 5"/>
          <p:cNvSpPr/>
          <p:nvPr/>
        </p:nvSpPr>
        <p:spPr>
          <a:xfrm>
            <a:off x="3962400" y="533400"/>
            <a:ext cx="1752600" cy="457200"/>
          </a:xfrm>
          <a:prstGeom prst="snip1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2400" b="1" dirty="0"/>
              <a:t>تجزئة السوق </a:t>
            </a:r>
          </a:p>
        </p:txBody>
      </p:sp>
      <p:cxnSp>
        <p:nvCxnSpPr>
          <p:cNvPr id="8" name="رابط مستقيم 7"/>
          <p:cNvCxnSpPr/>
          <p:nvPr/>
        </p:nvCxnSpPr>
        <p:spPr>
          <a:xfrm rot="5400000">
            <a:off x="4687094" y="1332706"/>
            <a:ext cx="228600" cy="1588"/>
          </a:xfrm>
          <a:prstGeom prst="line">
            <a:avLst/>
          </a:prstGeom>
        </p:spPr>
        <p:style>
          <a:lnRef idx="2">
            <a:schemeClr val="accent6"/>
          </a:lnRef>
          <a:fillRef idx="0">
            <a:schemeClr val="accent6"/>
          </a:fillRef>
          <a:effectRef idx="1">
            <a:schemeClr val="accent6"/>
          </a:effectRef>
          <a:fontRef idx="minor">
            <a:schemeClr val="tx1"/>
          </a:fontRef>
        </p:style>
      </p:cxnSp>
      <p:sp>
        <p:nvSpPr>
          <p:cNvPr id="32" name="مخطط انسيابي: معالجة 31"/>
          <p:cNvSpPr/>
          <p:nvPr/>
        </p:nvSpPr>
        <p:spPr>
          <a:xfrm>
            <a:off x="6400800" y="1447800"/>
            <a:ext cx="2286000" cy="5334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t>سوق غير مجزأ </a:t>
            </a:r>
            <a:endParaRPr lang="ar-SA" b="1" dirty="0" smtClean="0"/>
          </a:p>
          <a:p>
            <a:pPr algn="ctr">
              <a:defRPr/>
            </a:pPr>
            <a:r>
              <a:rPr lang="ar-SA" b="1" dirty="0" smtClean="0"/>
              <a:t>(</a:t>
            </a:r>
            <a:r>
              <a:rPr lang="ar-SA" b="1" dirty="0"/>
              <a:t>مزيج تسويقي واحد )</a:t>
            </a:r>
          </a:p>
        </p:txBody>
      </p:sp>
      <p:sp>
        <p:nvSpPr>
          <p:cNvPr id="34" name="مخطط انسيابي: معالجة 33"/>
          <p:cNvSpPr/>
          <p:nvPr/>
        </p:nvSpPr>
        <p:spPr>
          <a:xfrm>
            <a:off x="609600" y="1447800"/>
            <a:ext cx="2438400" cy="5334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rtl="1">
              <a:defRPr/>
            </a:pPr>
            <a:r>
              <a:rPr lang="ar-SA" b="1" dirty="0"/>
              <a:t>مجموعة أساسية </a:t>
            </a:r>
            <a:endParaRPr lang="ar-SA" b="1" dirty="0" smtClean="0"/>
          </a:p>
          <a:p>
            <a:pPr algn="ctr" rtl="1">
              <a:defRPr/>
            </a:pPr>
            <a:r>
              <a:rPr lang="ar-SA" b="1" dirty="0" smtClean="0"/>
              <a:t>(</a:t>
            </a:r>
            <a:r>
              <a:rPr lang="ar-SA" b="1" dirty="0"/>
              <a:t>إستراتيجية التركيز)</a:t>
            </a:r>
          </a:p>
        </p:txBody>
      </p:sp>
      <p:sp>
        <p:nvSpPr>
          <p:cNvPr id="35" name="مخطط انسيابي: معالجة 34"/>
          <p:cNvSpPr/>
          <p:nvPr/>
        </p:nvSpPr>
        <p:spPr>
          <a:xfrm>
            <a:off x="3352800" y="1524000"/>
            <a:ext cx="2667000" cy="533400"/>
          </a:xfrm>
          <a:prstGeom prst="flowChartProcess">
            <a:avLst/>
          </a:prstGeom>
        </p:spPr>
        <p:style>
          <a:lnRef idx="0">
            <a:schemeClr val="accent1"/>
          </a:lnRef>
          <a:fillRef idx="3">
            <a:schemeClr val="accent1"/>
          </a:fillRef>
          <a:effectRef idx="3">
            <a:schemeClr val="accent1"/>
          </a:effectRef>
          <a:fontRef idx="minor">
            <a:schemeClr val="lt1"/>
          </a:fontRef>
        </p:style>
        <p:txBody>
          <a:bodyPr rtlCol="1" anchor="ctr"/>
          <a:lstStyle/>
          <a:p>
            <a:pPr algn="ctr">
              <a:defRPr/>
            </a:pPr>
            <a:r>
              <a:rPr lang="ar-SA" b="1" dirty="0"/>
              <a:t>سوق مجزأ </a:t>
            </a:r>
            <a:endParaRPr lang="ar-SA" b="1" dirty="0" smtClean="0"/>
          </a:p>
          <a:p>
            <a:pPr algn="ctr">
              <a:defRPr/>
            </a:pPr>
            <a:r>
              <a:rPr lang="ar-SA" b="1" dirty="0" smtClean="0"/>
              <a:t>(</a:t>
            </a:r>
            <a:r>
              <a:rPr lang="ar-SA" b="1" dirty="0"/>
              <a:t>مزيج تسويقي لكل جزء )</a:t>
            </a:r>
          </a:p>
        </p:txBody>
      </p:sp>
      <p:sp>
        <p:nvSpPr>
          <p:cNvPr id="36" name="مخطط انسيابي: معالجة 35"/>
          <p:cNvSpPr/>
          <p:nvPr/>
        </p:nvSpPr>
        <p:spPr>
          <a:xfrm>
            <a:off x="533400" y="6172200"/>
            <a:ext cx="8229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r>
              <a:rPr lang="ar-SA" sz="1600" b="1" dirty="0"/>
              <a:t>يجب الاهتمام بتحديد المجموعات الرئيسية والشرائح التي تشكل الطلب على السلعة / الخدمة , وفقا للرغبات والاحتياجات ودوافع الشراء ودرجة الاهتمام بالسلعة , والتأثير بالجهود التسويقية .</a:t>
            </a:r>
          </a:p>
        </p:txBody>
      </p:sp>
      <p:cxnSp>
        <p:nvCxnSpPr>
          <p:cNvPr id="38" name="رابط مستقيم 37"/>
          <p:cNvCxnSpPr/>
          <p:nvPr/>
        </p:nvCxnSpPr>
        <p:spPr>
          <a:xfrm>
            <a:off x="2362200" y="1219200"/>
            <a:ext cx="4572000" cy="1588"/>
          </a:xfrm>
          <a:prstGeom prst="line">
            <a:avLst/>
          </a:prstGeom>
        </p:spPr>
        <p:style>
          <a:lnRef idx="3">
            <a:schemeClr val="accent6"/>
          </a:lnRef>
          <a:fillRef idx="0">
            <a:schemeClr val="accent6"/>
          </a:fillRef>
          <a:effectRef idx="2">
            <a:schemeClr val="accent6"/>
          </a:effectRef>
          <a:fontRef idx="minor">
            <a:schemeClr val="tx1"/>
          </a:fontRef>
        </p:style>
      </p:cxnSp>
      <p:cxnSp>
        <p:nvCxnSpPr>
          <p:cNvPr id="46" name="رابط مستقيم 45"/>
          <p:cNvCxnSpPr/>
          <p:nvPr/>
        </p:nvCxnSpPr>
        <p:spPr>
          <a:xfrm rot="5400000">
            <a:off x="6858001" y="1293812"/>
            <a:ext cx="152400" cy="3175"/>
          </a:xfrm>
          <a:prstGeom prst="line">
            <a:avLst/>
          </a:prstGeom>
        </p:spPr>
        <p:style>
          <a:lnRef idx="2">
            <a:schemeClr val="accent6"/>
          </a:lnRef>
          <a:fillRef idx="0">
            <a:schemeClr val="accent6"/>
          </a:fillRef>
          <a:effectRef idx="1">
            <a:schemeClr val="accent6"/>
          </a:effectRef>
          <a:fontRef idx="minor">
            <a:schemeClr val="tx1"/>
          </a:fontRef>
        </p:style>
      </p:cxnSp>
      <p:cxnSp>
        <p:nvCxnSpPr>
          <p:cNvPr id="48" name="رابط مستقيم 47"/>
          <p:cNvCxnSpPr/>
          <p:nvPr/>
        </p:nvCxnSpPr>
        <p:spPr>
          <a:xfrm rot="5400000">
            <a:off x="2287587" y="1293813"/>
            <a:ext cx="150813" cy="1588"/>
          </a:xfrm>
          <a:prstGeom prst="line">
            <a:avLst/>
          </a:prstGeom>
        </p:spPr>
        <p:style>
          <a:lnRef idx="2">
            <a:schemeClr val="accent6"/>
          </a:lnRef>
          <a:fillRef idx="0">
            <a:schemeClr val="accent6"/>
          </a:fillRef>
          <a:effectRef idx="1">
            <a:schemeClr val="accent6"/>
          </a:effectRef>
          <a:fontRef idx="minor">
            <a:schemeClr val="tx1"/>
          </a:fontRef>
        </p:style>
      </p:cxnSp>
    </p:spTree>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شكل بيضاوي 6"/>
          <p:cNvSpPr/>
          <p:nvPr/>
        </p:nvSpPr>
        <p:spPr>
          <a:xfrm>
            <a:off x="7391400" y="1295400"/>
            <a:ext cx="1447800" cy="1143000"/>
          </a:xfrm>
          <a:prstGeom prst="ellipse">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2000" b="1" dirty="0"/>
              <a:t>بيئة المشروع </a:t>
            </a:r>
          </a:p>
        </p:txBody>
      </p:sp>
      <p:sp>
        <p:nvSpPr>
          <p:cNvPr id="8" name="مخطط انسيابي: معالجة 7"/>
          <p:cNvSpPr/>
          <p:nvPr/>
        </p:nvSpPr>
        <p:spPr>
          <a:xfrm>
            <a:off x="5867400" y="1752600"/>
            <a:ext cx="1676400" cy="381000"/>
          </a:xfrm>
          <a:prstGeom prst="flowChartProcess">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b="1" dirty="0"/>
              <a:t>البيئة التسويقية </a:t>
            </a:r>
          </a:p>
        </p:txBody>
      </p:sp>
      <p:sp>
        <p:nvSpPr>
          <p:cNvPr id="9" name="مستطيل مستدير الزوايا 8"/>
          <p:cNvSpPr/>
          <p:nvPr/>
        </p:nvSpPr>
        <p:spPr>
          <a:xfrm>
            <a:off x="4572000" y="762000"/>
            <a:ext cx="838200" cy="4572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1600" b="1" dirty="0"/>
              <a:t>مشروع ناجح</a:t>
            </a:r>
          </a:p>
        </p:txBody>
      </p:sp>
      <p:sp>
        <p:nvSpPr>
          <p:cNvPr id="10" name="مستطيل مستدير الزوايا 9"/>
          <p:cNvSpPr/>
          <p:nvPr/>
        </p:nvSpPr>
        <p:spPr>
          <a:xfrm>
            <a:off x="4572000" y="1295400"/>
            <a:ext cx="838200" cy="4572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1600" b="1" dirty="0"/>
              <a:t>مشروع </a:t>
            </a:r>
          </a:p>
          <a:p>
            <a:pPr algn="ctr">
              <a:defRPr/>
            </a:pPr>
            <a:r>
              <a:rPr lang="ar-SA" sz="1600" b="1" dirty="0"/>
              <a:t>فاشل </a:t>
            </a:r>
          </a:p>
        </p:txBody>
      </p:sp>
      <p:sp>
        <p:nvSpPr>
          <p:cNvPr id="11" name="مستطيل مستدير الزوايا 10"/>
          <p:cNvSpPr/>
          <p:nvPr/>
        </p:nvSpPr>
        <p:spPr>
          <a:xfrm>
            <a:off x="4572000" y="1828800"/>
            <a:ext cx="838200" cy="4572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1600" b="1" dirty="0"/>
              <a:t>مشروع مضارب</a:t>
            </a:r>
          </a:p>
        </p:txBody>
      </p:sp>
      <p:sp>
        <p:nvSpPr>
          <p:cNvPr id="12" name="مستطيل مستدير الزوايا 11"/>
          <p:cNvSpPr/>
          <p:nvPr/>
        </p:nvSpPr>
        <p:spPr>
          <a:xfrm>
            <a:off x="4572000" y="2438400"/>
            <a:ext cx="838200" cy="4572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sz="1600" b="1" dirty="0"/>
              <a:t>مشروع ناضج </a:t>
            </a:r>
          </a:p>
        </p:txBody>
      </p:sp>
      <p:sp>
        <p:nvSpPr>
          <p:cNvPr id="13" name="سهم إلى اليسار 12"/>
          <p:cNvSpPr/>
          <p:nvPr/>
        </p:nvSpPr>
        <p:spPr>
          <a:xfrm>
            <a:off x="3352800" y="762000"/>
            <a:ext cx="1054100" cy="381000"/>
          </a:xfrm>
          <a:prstGeom prst="leftArrow">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endParaRPr lang="ar-SA" b="1"/>
          </a:p>
        </p:txBody>
      </p:sp>
      <p:sp>
        <p:nvSpPr>
          <p:cNvPr id="14" name="سهم إلى اليسار 13"/>
          <p:cNvSpPr/>
          <p:nvPr/>
        </p:nvSpPr>
        <p:spPr>
          <a:xfrm>
            <a:off x="3352800" y="1295400"/>
            <a:ext cx="977900" cy="381000"/>
          </a:xfrm>
          <a:prstGeom prst="leftArrow">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endParaRPr lang="ar-SA" b="1"/>
          </a:p>
        </p:txBody>
      </p:sp>
      <p:sp>
        <p:nvSpPr>
          <p:cNvPr id="15" name="سهم إلى اليسار 14"/>
          <p:cNvSpPr/>
          <p:nvPr/>
        </p:nvSpPr>
        <p:spPr>
          <a:xfrm>
            <a:off x="3352800" y="1828800"/>
            <a:ext cx="977900" cy="381000"/>
          </a:xfrm>
          <a:prstGeom prst="leftArrow">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endParaRPr lang="ar-SA" b="1"/>
          </a:p>
        </p:txBody>
      </p:sp>
      <p:sp>
        <p:nvSpPr>
          <p:cNvPr id="16" name="سهم إلى اليسار 15"/>
          <p:cNvSpPr/>
          <p:nvPr/>
        </p:nvSpPr>
        <p:spPr>
          <a:xfrm>
            <a:off x="3352800" y="2362200"/>
            <a:ext cx="977900" cy="381000"/>
          </a:xfrm>
          <a:prstGeom prst="leftArrow">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endParaRPr lang="ar-SA" b="1"/>
          </a:p>
        </p:txBody>
      </p:sp>
      <p:sp>
        <p:nvSpPr>
          <p:cNvPr id="17" name="مستطيل مستدير الزوايا 16"/>
          <p:cNvSpPr/>
          <p:nvPr/>
        </p:nvSpPr>
        <p:spPr>
          <a:xfrm>
            <a:off x="762000" y="762000"/>
            <a:ext cx="2514600" cy="3810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b="1" dirty="0"/>
              <a:t>فرص تسويقية </a:t>
            </a:r>
          </a:p>
        </p:txBody>
      </p:sp>
      <p:sp>
        <p:nvSpPr>
          <p:cNvPr id="18" name="مستطيل مستدير الزوايا 17"/>
          <p:cNvSpPr/>
          <p:nvPr/>
        </p:nvSpPr>
        <p:spPr>
          <a:xfrm>
            <a:off x="762000" y="1219200"/>
            <a:ext cx="2514600" cy="3810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b="1" dirty="0"/>
              <a:t>تهديدات  تسويقية </a:t>
            </a:r>
          </a:p>
        </p:txBody>
      </p:sp>
      <p:sp>
        <p:nvSpPr>
          <p:cNvPr id="19" name="مستطيل مستدير الزوايا 18"/>
          <p:cNvSpPr/>
          <p:nvPr/>
        </p:nvSpPr>
        <p:spPr>
          <a:xfrm>
            <a:off x="685800" y="1828800"/>
            <a:ext cx="2514600" cy="3810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b="1" dirty="0"/>
              <a:t>فرص وتهديدات  تسويقية </a:t>
            </a:r>
          </a:p>
        </p:txBody>
      </p:sp>
      <p:sp>
        <p:nvSpPr>
          <p:cNvPr id="20" name="مستطيل مستدير الزوايا 19"/>
          <p:cNvSpPr/>
          <p:nvPr/>
        </p:nvSpPr>
        <p:spPr>
          <a:xfrm>
            <a:off x="685800" y="2438400"/>
            <a:ext cx="2514600" cy="381000"/>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defRPr/>
            </a:pPr>
            <a:r>
              <a:rPr lang="ar-SA" b="1" dirty="0"/>
              <a:t>لافرص ولاتهديدات تسويقية </a:t>
            </a:r>
          </a:p>
        </p:txBody>
      </p:sp>
      <p:sp>
        <p:nvSpPr>
          <p:cNvPr id="21" name="شكل بيضاوي 20"/>
          <p:cNvSpPr/>
          <p:nvPr/>
        </p:nvSpPr>
        <p:spPr>
          <a:xfrm>
            <a:off x="7772400" y="4495800"/>
            <a:ext cx="1143000" cy="609600"/>
          </a:xfrm>
          <a:prstGeom prst="ellipse">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السوق </a:t>
            </a:r>
          </a:p>
        </p:txBody>
      </p:sp>
      <p:sp>
        <p:nvSpPr>
          <p:cNvPr id="23" name="سهم إلى اليسار 22"/>
          <p:cNvSpPr/>
          <p:nvPr/>
        </p:nvSpPr>
        <p:spPr>
          <a:xfrm>
            <a:off x="7404100" y="4724400"/>
            <a:ext cx="292100" cy="22860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a:p>
        </p:txBody>
      </p:sp>
      <p:sp>
        <p:nvSpPr>
          <p:cNvPr id="24" name="مخطط انسيابي: معالجة 23"/>
          <p:cNvSpPr/>
          <p:nvPr/>
        </p:nvSpPr>
        <p:spPr>
          <a:xfrm>
            <a:off x="6019800" y="3352800"/>
            <a:ext cx="914400" cy="4572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العملاء</a:t>
            </a:r>
          </a:p>
        </p:txBody>
      </p:sp>
      <p:sp>
        <p:nvSpPr>
          <p:cNvPr id="25" name="مخطط انسيابي: معالجة 24"/>
          <p:cNvSpPr/>
          <p:nvPr/>
        </p:nvSpPr>
        <p:spPr>
          <a:xfrm>
            <a:off x="1905000" y="3200400"/>
            <a:ext cx="2667000" cy="4572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البيئة السياسية والقانونية </a:t>
            </a:r>
          </a:p>
        </p:txBody>
      </p:sp>
      <p:sp>
        <p:nvSpPr>
          <p:cNvPr id="26" name="سهم إلى اليسار 25"/>
          <p:cNvSpPr/>
          <p:nvPr/>
        </p:nvSpPr>
        <p:spPr>
          <a:xfrm rot="16200000">
            <a:off x="3962400" y="3810000"/>
            <a:ext cx="304800" cy="30480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a:p>
        </p:txBody>
      </p:sp>
      <p:sp>
        <p:nvSpPr>
          <p:cNvPr id="27" name="سهم إلى اليسار 26"/>
          <p:cNvSpPr/>
          <p:nvPr/>
        </p:nvSpPr>
        <p:spPr>
          <a:xfrm rot="16200000">
            <a:off x="6223000" y="3997325"/>
            <a:ext cx="447675" cy="244475"/>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28" name="مستطيل مستدير الزوايا 27"/>
          <p:cNvSpPr/>
          <p:nvPr/>
        </p:nvSpPr>
        <p:spPr>
          <a:xfrm>
            <a:off x="5181600" y="4343400"/>
            <a:ext cx="22098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400" b="1" dirty="0"/>
              <a:t>البيئة الخاصة </a:t>
            </a:r>
          </a:p>
          <a:p>
            <a:pPr algn="ctr">
              <a:defRPr/>
            </a:pPr>
            <a:r>
              <a:rPr lang="en-US" sz="2400" b="1" dirty="0"/>
              <a:t>(</a:t>
            </a:r>
            <a:r>
              <a:rPr lang="ar-SA" sz="2400" b="1" dirty="0"/>
              <a:t>(الداخلية</a:t>
            </a:r>
            <a:r>
              <a:rPr lang="ar-SA" sz="2800" b="1" dirty="0"/>
              <a:t> </a:t>
            </a:r>
          </a:p>
        </p:txBody>
      </p:sp>
      <p:sp>
        <p:nvSpPr>
          <p:cNvPr id="29" name="مخطط انسيابي: معالجة 28"/>
          <p:cNvSpPr/>
          <p:nvPr/>
        </p:nvSpPr>
        <p:spPr>
          <a:xfrm>
            <a:off x="3276600" y="4419600"/>
            <a:ext cx="1676400" cy="10668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sz="2000" b="1" dirty="0"/>
              <a:t>البيئة العامة </a:t>
            </a:r>
          </a:p>
          <a:p>
            <a:pPr algn="ctr">
              <a:defRPr/>
            </a:pPr>
            <a:r>
              <a:rPr lang="ar-SA" sz="2000" b="1" dirty="0"/>
              <a:t>(الخارجية </a:t>
            </a:r>
            <a:r>
              <a:rPr lang="ar-SA" sz="2400" b="1" dirty="0"/>
              <a:t>)</a:t>
            </a:r>
          </a:p>
        </p:txBody>
      </p:sp>
      <p:sp>
        <p:nvSpPr>
          <p:cNvPr id="30" name="سهم إلى اليسار 29"/>
          <p:cNvSpPr/>
          <p:nvPr/>
        </p:nvSpPr>
        <p:spPr>
          <a:xfrm rot="12052905">
            <a:off x="2209800" y="4191000"/>
            <a:ext cx="963613" cy="22860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31" name="سهم إلى اليسار 30"/>
          <p:cNvSpPr/>
          <p:nvPr/>
        </p:nvSpPr>
        <p:spPr>
          <a:xfrm rot="10800000">
            <a:off x="2209800" y="4876800"/>
            <a:ext cx="963613" cy="22860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32" name="سهم إلى اليسار 31"/>
          <p:cNvSpPr/>
          <p:nvPr/>
        </p:nvSpPr>
        <p:spPr>
          <a:xfrm rot="9574319">
            <a:off x="2209800" y="5486400"/>
            <a:ext cx="963613" cy="22860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33" name="سهم إلى اليسار 32"/>
          <p:cNvSpPr/>
          <p:nvPr/>
        </p:nvSpPr>
        <p:spPr>
          <a:xfrm rot="5213867">
            <a:off x="3894696" y="5782872"/>
            <a:ext cx="524596" cy="249167"/>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35" name="مخطط انسيابي: معالجة 34"/>
          <p:cNvSpPr/>
          <p:nvPr/>
        </p:nvSpPr>
        <p:spPr>
          <a:xfrm>
            <a:off x="3124200" y="6245225"/>
            <a:ext cx="2133600" cy="307975"/>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البيئة الطبيعية </a:t>
            </a:r>
          </a:p>
        </p:txBody>
      </p:sp>
      <p:sp>
        <p:nvSpPr>
          <p:cNvPr id="36" name="سهم إلى اليسار 35"/>
          <p:cNvSpPr/>
          <p:nvPr/>
        </p:nvSpPr>
        <p:spPr>
          <a:xfrm rot="5400000">
            <a:off x="6264275" y="5578475"/>
            <a:ext cx="444500" cy="285750"/>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b="1"/>
          </a:p>
        </p:txBody>
      </p:sp>
      <p:sp>
        <p:nvSpPr>
          <p:cNvPr id="37" name="مخطط انسيابي: معالجة 36"/>
          <p:cNvSpPr/>
          <p:nvPr/>
        </p:nvSpPr>
        <p:spPr>
          <a:xfrm>
            <a:off x="6019800" y="6019800"/>
            <a:ext cx="1066800" cy="533400"/>
          </a:xfrm>
          <a:prstGeom prst="flowChartProcess">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نظام الإدارة والتشغيل </a:t>
            </a:r>
          </a:p>
        </p:txBody>
      </p:sp>
      <p:sp>
        <p:nvSpPr>
          <p:cNvPr id="38" name="مستطيل مستدير الزوايا 37"/>
          <p:cNvSpPr/>
          <p:nvPr/>
        </p:nvSpPr>
        <p:spPr>
          <a:xfrm>
            <a:off x="228600" y="3886200"/>
            <a:ext cx="1981200" cy="6096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البيئة الاقتصادية </a:t>
            </a:r>
          </a:p>
        </p:txBody>
      </p:sp>
      <p:sp>
        <p:nvSpPr>
          <p:cNvPr id="39" name="مستطيل مستدير الزوايا 38"/>
          <p:cNvSpPr/>
          <p:nvPr/>
        </p:nvSpPr>
        <p:spPr>
          <a:xfrm>
            <a:off x="228600" y="4648200"/>
            <a:ext cx="1981200" cy="6096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البيئة التكنولوجية </a:t>
            </a:r>
          </a:p>
        </p:txBody>
      </p:sp>
      <p:sp>
        <p:nvSpPr>
          <p:cNvPr id="40" name="مستطيل مستدير الزوايا 39"/>
          <p:cNvSpPr/>
          <p:nvPr/>
        </p:nvSpPr>
        <p:spPr>
          <a:xfrm>
            <a:off x="228600" y="5334000"/>
            <a:ext cx="1905000" cy="609600"/>
          </a:xfrm>
          <a:prstGeom prst="round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defRPr/>
            </a:pPr>
            <a:r>
              <a:rPr lang="ar-SA" b="1" dirty="0"/>
              <a:t>البيئة الاجتماعية  </a:t>
            </a:r>
          </a:p>
        </p:txBody>
      </p:sp>
    </p:spTree>
  </p:cSld>
  <p:clrMapOvr>
    <a:masterClrMapping/>
  </p:clrMapOvr>
  <p:transition>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476672"/>
            <a:ext cx="3352800" cy="936104"/>
          </a:xfrm>
        </p:spPr>
        <p:txBody>
          <a:bodyPr anchor="ctr"/>
          <a:lstStyle/>
          <a:p>
            <a:pPr algn="r" rtl="1"/>
            <a:r>
              <a:rPr lang="en-US" b="1" dirty="0" smtClean="0">
                <a:solidFill>
                  <a:srgbClr val="C00000"/>
                </a:solidFill>
                <a:effectLst>
                  <a:outerShdw blurRad="38100" dist="38100" dir="2700000" algn="tl">
                    <a:srgbClr val="000000">
                      <a:alpha val="43137"/>
                    </a:srgbClr>
                  </a:outerShdw>
                </a:effectLst>
              </a:rPr>
              <a:t>SWOT Analysis </a:t>
            </a:r>
            <a:endParaRPr lang="en-US"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sz="quarter" idx="1"/>
          </p:nvPr>
        </p:nvGraphicFramePr>
        <p:xfrm>
          <a:off x="457200" y="1600200"/>
          <a:ext cx="7467600" cy="3989040"/>
        </p:xfrm>
        <a:graphic>
          <a:graphicData uri="http://schemas.openxmlformats.org/drawingml/2006/table">
            <a:tbl>
              <a:tblPr firstRow="1" bandRow="1">
                <a:tableStyleId>{5C22544A-7EE6-4342-B048-85BDC9FD1C3A}</a:tableStyleId>
              </a:tblPr>
              <a:tblGrid>
                <a:gridCol w="3733800"/>
                <a:gridCol w="3733800"/>
              </a:tblGrid>
              <a:tr h="1994520">
                <a:tc>
                  <a:txBody>
                    <a:bodyPr/>
                    <a:lstStyle/>
                    <a:p>
                      <a:pPr algn="ctr"/>
                      <a:r>
                        <a:rPr lang="en-US" u="sng" dirty="0" smtClean="0">
                          <a:solidFill>
                            <a:schemeClr val="tx1"/>
                          </a:solidFill>
                          <a:effectLst>
                            <a:outerShdw blurRad="38100" dist="38100" dir="2700000" algn="tl">
                              <a:srgbClr val="000000">
                                <a:alpha val="43137"/>
                              </a:srgbClr>
                            </a:outerShdw>
                          </a:effectLst>
                        </a:rPr>
                        <a:t>Strength </a:t>
                      </a:r>
                      <a:r>
                        <a:rPr lang="ar-SA" u="sng" dirty="0" smtClean="0">
                          <a:solidFill>
                            <a:schemeClr val="tx1"/>
                          </a:solidFill>
                          <a:effectLst>
                            <a:outerShdw blurRad="38100" dist="38100" dir="2700000" algn="tl">
                              <a:srgbClr val="000000">
                                <a:alpha val="43137"/>
                              </a:srgbClr>
                            </a:outerShdw>
                          </a:effectLst>
                        </a:rPr>
                        <a:t>   </a:t>
                      </a:r>
                      <a:r>
                        <a:rPr lang="en-US" u="sng" dirty="0" smtClean="0">
                          <a:solidFill>
                            <a:schemeClr val="tx1"/>
                          </a:solidFill>
                          <a:effectLst>
                            <a:outerShdw blurRad="38100" dist="38100" dir="2700000" algn="tl">
                              <a:srgbClr val="000000">
                                <a:alpha val="43137"/>
                              </a:srgbClr>
                            </a:outerShdw>
                          </a:effectLst>
                        </a:rPr>
                        <a:t> </a:t>
                      </a:r>
                      <a:r>
                        <a:rPr lang="ar-SA" u="sng" dirty="0" smtClean="0">
                          <a:solidFill>
                            <a:schemeClr val="tx1"/>
                          </a:solidFill>
                          <a:effectLst>
                            <a:outerShdw blurRad="38100" dist="38100" dir="2700000" algn="tl">
                              <a:srgbClr val="000000">
                                <a:alpha val="43137"/>
                              </a:srgbClr>
                            </a:outerShdw>
                          </a:effectLst>
                        </a:rPr>
                        <a:t>نقاط</a:t>
                      </a:r>
                      <a:r>
                        <a:rPr lang="ar-SA" u="sng" baseline="0" dirty="0" smtClean="0">
                          <a:solidFill>
                            <a:schemeClr val="tx1"/>
                          </a:solidFill>
                          <a:effectLst>
                            <a:outerShdw blurRad="38100" dist="38100" dir="2700000" algn="tl">
                              <a:srgbClr val="000000">
                                <a:alpha val="43137"/>
                              </a:srgbClr>
                            </a:outerShdw>
                          </a:effectLst>
                        </a:rPr>
                        <a:t> قوة المشروع </a:t>
                      </a:r>
                      <a:endParaRPr lang="en-US" u="sng" dirty="0" smtClean="0">
                        <a:solidFill>
                          <a:schemeClr val="tx1"/>
                        </a:solidFill>
                        <a:effectLst>
                          <a:outerShdw blurRad="38100" dist="38100" dir="2700000" algn="tl">
                            <a:srgbClr val="000000">
                              <a:alpha val="43137"/>
                            </a:srgbClr>
                          </a:outerShdw>
                        </a:effectLst>
                      </a:endParaRPr>
                    </a:p>
                    <a:p>
                      <a:pPr marL="179388" indent="-179388" algn="r" rtl="1">
                        <a:buFont typeface="Arial" pitchFamily="34" charset="0"/>
                        <a:buChar char="•"/>
                      </a:pPr>
                      <a:endParaRPr lang="ar-SA" dirty="0" smtClean="0">
                        <a:solidFill>
                          <a:schemeClr val="tx1"/>
                        </a:solidFill>
                      </a:endParaRPr>
                    </a:p>
                    <a:p>
                      <a:pPr marL="179388" indent="-179388" algn="r" rtl="1">
                        <a:buFont typeface="Arial" pitchFamily="34" charset="0"/>
                        <a:buChar char="•"/>
                      </a:pPr>
                      <a:r>
                        <a:rPr lang="en-US" dirty="0" smtClean="0">
                          <a:solidFill>
                            <a:schemeClr val="tx1"/>
                          </a:solidFill>
                        </a:rPr>
                        <a:t> </a:t>
                      </a:r>
                      <a:r>
                        <a:rPr lang="ar-SA" dirty="0" smtClean="0">
                          <a:solidFill>
                            <a:schemeClr val="tx1"/>
                          </a:solidFill>
                        </a:rPr>
                        <a:t>ماذا</a:t>
                      </a:r>
                      <a:r>
                        <a:rPr lang="ar-SA" baseline="0" dirty="0" smtClean="0">
                          <a:solidFill>
                            <a:schemeClr val="tx1"/>
                          </a:solidFill>
                        </a:rPr>
                        <a:t> يميزك عن </a:t>
                      </a:r>
                      <a:r>
                        <a:rPr lang="ar-SA" baseline="0" dirty="0" err="1" smtClean="0">
                          <a:solidFill>
                            <a:schemeClr val="tx1"/>
                          </a:solidFill>
                        </a:rPr>
                        <a:t>الأخرين</a:t>
                      </a:r>
                      <a:r>
                        <a:rPr lang="ar-SA" baseline="0" dirty="0" smtClean="0">
                          <a:solidFill>
                            <a:schemeClr val="tx1"/>
                          </a:solidFill>
                        </a:rPr>
                        <a:t> </a:t>
                      </a:r>
                      <a:r>
                        <a:rPr lang="ar-SA" baseline="0" dirty="0" err="1" smtClean="0">
                          <a:solidFill>
                            <a:schemeClr val="tx1"/>
                          </a:solidFill>
                        </a:rPr>
                        <a:t>؟</a:t>
                      </a:r>
                      <a:r>
                        <a:rPr lang="ar-SA" baseline="0" dirty="0" smtClean="0">
                          <a:solidFill>
                            <a:schemeClr val="tx1"/>
                          </a:solidFill>
                        </a:rPr>
                        <a:t> ( </a:t>
                      </a:r>
                      <a:r>
                        <a:rPr lang="ar-SA" dirty="0" err="1" smtClean="0">
                          <a:solidFill>
                            <a:schemeClr val="tx1"/>
                          </a:solidFill>
                        </a:rPr>
                        <a:t>المنافسة </a:t>
                      </a:r>
                      <a:r>
                        <a:rPr lang="ar-SA" dirty="0" smtClean="0">
                          <a:solidFill>
                            <a:schemeClr val="tx1"/>
                          </a:solidFill>
                        </a:rPr>
                        <a:t>–</a:t>
                      </a:r>
                      <a:r>
                        <a:rPr lang="ar-SA" baseline="0" dirty="0" smtClean="0">
                          <a:solidFill>
                            <a:schemeClr val="tx1"/>
                          </a:solidFill>
                        </a:rPr>
                        <a:t> </a:t>
                      </a:r>
                      <a:r>
                        <a:rPr lang="ar-SA" baseline="0" dirty="0" err="1" smtClean="0">
                          <a:solidFill>
                            <a:schemeClr val="tx1"/>
                          </a:solidFill>
                        </a:rPr>
                        <a:t>الجمارك </a:t>
                      </a:r>
                      <a:r>
                        <a:rPr lang="ar-SA" baseline="0" dirty="0" smtClean="0">
                          <a:solidFill>
                            <a:schemeClr val="tx1"/>
                          </a:solidFill>
                        </a:rPr>
                        <a:t>– </a:t>
                      </a:r>
                      <a:r>
                        <a:rPr lang="ar-SA" baseline="0" dirty="0" err="1" smtClean="0">
                          <a:solidFill>
                            <a:schemeClr val="tx1"/>
                          </a:solidFill>
                        </a:rPr>
                        <a:t>الموقع </a:t>
                      </a:r>
                      <a:r>
                        <a:rPr lang="ar-SA" baseline="0" dirty="0" smtClean="0">
                          <a:solidFill>
                            <a:schemeClr val="tx1"/>
                          </a:solidFill>
                        </a:rPr>
                        <a:t>– نقاط </a:t>
                      </a:r>
                      <a:r>
                        <a:rPr lang="ar-SA" baseline="0" dirty="0" err="1" smtClean="0">
                          <a:solidFill>
                            <a:schemeClr val="tx1"/>
                          </a:solidFill>
                        </a:rPr>
                        <a:t>البيع </a:t>
                      </a:r>
                      <a:r>
                        <a:rPr lang="ar-SA" baseline="0" dirty="0" smtClean="0">
                          <a:solidFill>
                            <a:schemeClr val="tx1"/>
                          </a:solidFill>
                        </a:rPr>
                        <a:t>– </a:t>
                      </a:r>
                      <a:r>
                        <a:rPr lang="ar-SA" baseline="0" dirty="0" err="1" smtClean="0">
                          <a:solidFill>
                            <a:schemeClr val="tx1"/>
                          </a:solidFill>
                        </a:rPr>
                        <a:t>الضمانات </a:t>
                      </a:r>
                      <a:r>
                        <a:rPr lang="ar-SA" baseline="0" dirty="0" smtClean="0">
                          <a:solidFill>
                            <a:schemeClr val="tx1"/>
                          </a:solidFill>
                        </a:rPr>
                        <a:t>– </a:t>
                      </a:r>
                      <a:r>
                        <a:rPr lang="ar-SA" baseline="0" dirty="0" err="1" smtClean="0">
                          <a:solidFill>
                            <a:schemeClr val="tx1"/>
                          </a:solidFill>
                        </a:rPr>
                        <a:t>الأسعار </a:t>
                      </a:r>
                      <a:r>
                        <a:rPr lang="ar-SA" baseline="0" dirty="0" smtClean="0">
                          <a:solidFill>
                            <a:schemeClr val="tx1"/>
                          </a:solidFill>
                        </a:rPr>
                        <a:t>– </a:t>
                      </a:r>
                      <a:r>
                        <a:rPr lang="ar-SA" baseline="0" dirty="0" err="1" smtClean="0">
                          <a:solidFill>
                            <a:schemeClr val="tx1"/>
                          </a:solidFill>
                        </a:rPr>
                        <a:t>النوعية </a:t>
                      </a:r>
                      <a:r>
                        <a:rPr lang="ar-SA" baseline="0" dirty="0" smtClean="0">
                          <a:solidFill>
                            <a:schemeClr val="tx1"/>
                          </a:solidFill>
                        </a:rPr>
                        <a:t>– </a:t>
                      </a:r>
                      <a:r>
                        <a:rPr lang="ar-SA" baseline="0" dirty="0" err="1" smtClean="0">
                          <a:solidFill>
                            <a:schemeClr val="tx1"/>
                          </a:solidFill>
                        </a:rPr>
                        <a:t>الخ )</a:t>
                      </a:r>
                      <a:r>
                        <a:rPr lang="ar-SA" baseline="0" dirty="0" smtClean="0">
                          <a:solidFill>
                            <a:schemeClr val="tx1"/>
                          </a:solidFill>
                        </a:rPr>
                        <a:t> </a:t>
                      </a:r>
                      <a:endParaRPr lang="en-US" dirty="0">
                        <a:solidFill>
                          <a:schemeClr val="tx1"/>
                        </a:solidFill>
                      </a:endParaRPr>
                    </a:p>
                  </a:txBody>
                  <a:tcPr>
                    <a:solidFill>
                      <a:schemeClr val="bg2">
                        <a:lumMod val="90000"/>
                      </a:schemeClr>
                    </a:solidFill>
                  </a:tcPr>
                </a:tc>
                <a:tc>
                  <a:txBody>
                    <a:bodyPr/>
                    <a:lstStyle/>
                    <a:p>
                      <a:pPr algn="ctr"/>
                      <a:r>
                        <a:rPr lang="en-US" u="sng" dirty="0" smtClean="0">
                          <a:solidFill>
                            <a:schemeClr val="tx1"/>
                          </a:solidFill>
                          <a:effectLst>
                            <a:outerShdw blurRad="38100" dist="38100" dir="2700000" algn="tl">
                              <a:srgbClr val="000000">
                                <a:alpha val="43137"/>
                              </a:srgbClr>
                            </a:outerShdw>
                          </a:effectLst>
                        </a:rPr>
                        <a:t>Weakness        </a:t>
                      </a:r>
                      <a:r>
                        <a:rPr lang="ar-SA" u="sng" dirty="0" smtClean="0">
                          <a:solidFill>
                            <a:schemeClr val="tx1"/>
                          </a:solidFill>
                          <a:effectLst>
                            <a:outerShdw blurRad="38100" dist="38100" dir="2700000" algn="tl">
                              <a:srgbClr val="000000">
                                <a:alpha val="43137"/>
                              </a:srgbClr>
                            </a:outerShdw>
                          </a:effectLst>
                        </a:rPr>
                        <a:t>نقاط ضعف المشروع </a:t>
                      </a:r>
                    </a:p>
                    <a:p>
                      <a:pPr marL="179388" indent="-179388" algn="r" rtl="1">
                        <a:buFont typeface="Arial" pitchFamily="34" charset="0"/>
                        <a:buChar char="•"/>
                      </a:pPr>
                      <a:endParaRPr lang="ar-SA" dirty="0" smtClean="0">
                        <a:solidFill>
                          <a:schemeClr val="tx1"/>
                        </a:solidFill>
                        <a:effectLst>
                          <a:outerShdw blurRad="38100" dist="38100" dir="2700000" algn="tl">
                            <a:srgbClr val="000000">
                              <a:alpha val="43137"/>
                            </a:srgbClr>
                          </a:outerShdw>
                        </a:effectLst>
                      </a:endParaRPr>
                    </a:p>
                    <a:p>
                      <a:pPr marL="179388" indent="-179388" algn="r" rtl="1">
                        <a:buFont typeface="Arial" pitchFamily="34" charset="0"/>
                        <a:buChar char="•"/>
                      </a:pPr>
                      <a:r>
                        <a:rPr lang="ar-SA" dirty="0" smtClean="0">
                          <a:solidFill>
                            <a:schemeClr val="tx1"/>
                          </a:solidFill>
                          <a:effectLst>
                            <a:outerShdw blurRad="38100" dist="38100" dir="2700000" algn="tl">
                              <a:srgbClr val="000000">
                                <a:alpha val="43137"/>
                              </a:srgbClr>
                            </a:outerShdw>
                          </a:effectLst>
                        </a:rPr>
                        <a:t>ما هي نقاط</a:t>
                      </a:r>
                      <a:r>
                        <a:rPr lang="ar-SA" baseline="0" dirty="0" smtClean="0">
                          <a:solidFill>
                            <a:schemeClr val="tx1"/>
                          </a:solidFill>
                          <a:effectLst>
                            <a:outerShdw blurRad="38100" dist="38100" dir="2700000" algn="tl">
                              <a:srgbClr val="000000">
                                <a:alpha val="43137"/>
                              </a:srgbClr>
                            </a:outerShdw>
                          </a:effectLst>
                        </a:rPr>
                        <a:t> ضعف </a:t>
                      </a:r>
                      <a:r>
                        <a:rPr lang="ar-SA" baseline="0" dirty="0" err="1" smtClean="0">
                          <a:solidFill>
                            <a:schemeClr val="tx1"/>
                          </a:solidFill>
                          <a:effectLst>
                            <a:outerShdw blurRad="38100" dist="38100" dir="2700000" algn="tl">
                              <a:srgbClr val="000000">
                                <a:alpha val="43137"/>
                              </a:srgbClr>
                            </a:outerShdw>
                          </a:effectLst>
                        </a:rPr>
                        <a:t>المتوقعة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المنافسة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المخزون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الأسعار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المواقع </a:t>
                      </a:r>
                      <a:r>
                        <a:rPr lang="ar-SA" baseline="0" dirty="0" smtClean="0">
                          <a:solidFill>
                            <a:schemeClr val="tx1"/>
                          </a:solidFill>
                          <a:effectLst>
                            <a:outerShdw blurRad="38100" dist="38100" dir="2700000" algn="tl">
                              <a:srgbClr val="000000">
                                <a:alpha val="43137"/>
                              </a:srgbClr>
                            </a:outerShdw>
                          </a:effectLst>
                        </a:rPr>
                        <a:t>-  الرسوم </a:t>
                      </a:r>
                      <a:r>
                        <a:rPr lang="ar-SA" baseline="0" dirty="0" err="1" smtClean="0">
                          <a:solidFill>
                            <a:schemeClr val="tx1"/>
                          </a:solidFill>
                          <a:effectLst>
                            <a:outerShdw blurRad="38100" dist="38100" dir="2700000" algn="tl">
                              <a:srgbClr val="000000">
                                <a:alpha val="43137"/>
                              </a:srgbClr>
                            </a:outerShdw>
                          </a:effectLst>
                        </a:rPr>
                        <a:t>الجمركية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الأنظمة </a:t>
                      </a:r>
                      <a:r>
                        <a:rPr lang="ar-SA" baseline="0" dirty="0" smtClean="0">
                          <a:solidFill>
                            <a:schemeClr val="tx1"/>
                          </a:solidFill>
                          <a:effectLst>
                            <a:outerShdw blurRad="38100" dist="38100" dir="2700000" algn="tl">
                              <a:srgbClr val="000000">
                                <a:alpha val="43137"/>
                              </a:srgbClr>
                            </a:outerShdw>
                          </a:effectLst>
                        </a:rPr>
                        <a:t>– </a:t>
                      </a:r>
                      <a:r>
                        <a:rPr lang="ar-SA" baseline="0" dirty="0" err="1" smtClean="0">
                          <a:solidFill>
                            <a:schemeClr val="tx1"/>
                          </a:solidFill>
                          <a:effectLst>
                            <a:outerShdw blurRad="38100" dist="38100" dir="2700000" algn="tl">
                              <a:srgbClr val="000000">
                                <a:alpha val="43137"/>
                              </a:srgbClr>
                            </a:outerShdw>
                          </a:effectLst>
                        </a:rPr>
                        <a:t>الخ )</a:t>
                      </a:r>
                      <a:r>
                        <a:rPr lang="ar-SA" baseline="0" dirty="0" smtClean="0">
                          <a:solidFill>
                            <a:schemeClr val="tx1"/>
                          </a:solidFill>
                          <a:effectLst>
                            <a:outerShdw blurRad="38100" dist="38100" dir="2700000" algn="tl">
                              <a:srgbClr val="000000">
                                <a:alpha val="43137"/>
                              </a:srgbClr>
                            </a:outerShdw>
                          </a:effectLst>
                        </a:rPr>
                        <a:t> </a:t>
                      </a:r>
                    </a:p>
                    <a:p>
                      <a:pPr marL="179388" indent="-179388" algn="r" rtl="1">
                        <a:buFont typeface="Arial" pitchFamily="34" charset="0"/>
                        <a:buChar char="•"/>
                      </a:pPr>
                      <a:endParaRPr lang="en-US" dirty="0">
                        <a:solidFill>
                          <a:schemeClr val="tx1"/>
                        </a:solidFill>
                        <a:effectLst>
                          <a:outerShdw blurRad="38100" dist="38100" dir="2700000" algn="tl">
                            <a:srgbClr val="000000">
                              <a:alpha val="43137"/>
                            </a:srgbClr>
                          </a:outerShdw>
                        </a:effectLst>
                      </a:endParaRPr>
                    </a:p>
                  </a:txBody>
                  <a:tcPr>
                    <a:solidFill>
                      <a:schemeClr val="bg2">
                        <a:lumMod val="90000"/>
                      </a:schemeClr>
                    </a:solidFill>
                  </a:tcPr>
                </a:tc>
              </a:tr>
              <a:tr h="1994520">
                <a:tc>
                  <a:txBody>
                    <a:bodyPr/>
                    <a:lstStyle/>
                    <a:p>
                      <a:pPr algn="ctr"/>
                      <a:r>
                        <a:rPr lang="en-US" b="1" u="sng" dirty="0" smtClean="0">
                          <a:effectLst>
                            <a:outerShdw blurRad="38100" dist="38100" dir="2700000" algn="tl">
                              <a:srgbClr val="000000">
                                <a:alpha val="43137"/>
                              </a:srgbClr>
                            </a:outerShdw>
                          </a:effectLst>
                        </a:rPr>
                        <a:t>Opportunity            </a:t>
                      </a:r>
                      <a:r>
                        <a:rPr lang="ar-SA" b="1" u="sng" dirty="0" smtClean="0">
                          <a:effectLst>
                            <a:outerShdw blurRad="38100" dist="38100" dir="2700000" algn="tl">
                              <a:srgbClr val="000000">
                                <a:alpha val="43137"/>
                              </a:srgbClr>
                            </a:outerShdw>
                          </a:effectLst>
                        </a:rPr>
                        <a:t>الفرص</a:t>
                      </a:r>
                      <a:r>
                        <a:rPr lang="ar-SA" b="1" u="sng" baseline="0" dirty="0" smtClean="0">
                          <a:effectLst>
                            <a:outerShdw blurRad="38100" dist="38100" dir="2700000" algn="tl">
                              <a:srgbClr val="000000">
                                <a:alpha val="43137"/>
                              </a:srgbClr>
                            </a:outerShdw>
                          </a:effectLst>
                        </a:rPr>
                        <a:t> المتاحة </a:t>
                      </a:r>
                      <a:r>
                        <a:rPr lang="en-US" b="1" u="sng" dirty="0" smtClean="0">
                          <a:effectLst>
                            <a:outerShdw blurRad="38100" dist="38100" dir="2700000" algn="tl">
                              <a:srgbClr val="000000">
                                <a:alpha val="43137"/>
                              </a:srgbClr>
                            </a:outerShdw>
                          </a:effectLst>
                        </a:rPr>
                        <a:t> </a:t>
                      </a:r>
                      <a:endParaRPr lang="ar-SA" b="1" u="sng" dirty="0" smtClean="0">
                        <a:effectLst>
                          <a:outerShdw blurRad="38100" dist="38100" dir="2700000" algn="tl">
                            <a:srgbClr val="000000">
                              <a:alpha val="43137"/>
                            </a:srgbClr>
                          </a:outerShdw>
                        </a:effectLst>
                      </a:endParaRPr>
                    </a:p>
                    <a:p>
                      <a:pPr marL="179388" indent="-179388" algn="r" rtl="1">
                        <a:buFont typeface="Arial" pitchFamily="34" charset="0"/>
                        <a:buChar char="•"/>
                      </a:pPr>
                      <a:endParaRPr lang="ar-SA" b="1" dirty="0" smtClean="0"/>
                    </a:p>
                    <a:p>
                      <a:pPr marL="179388" indent="-179388" algn="r" rtl="1">
                        <a:buFont typeface="Arial" pitchFamily="34" charset="0"/>
                        <a:buChar char="•"/>
                      </a:pPr>
                      <a:r>
                        <a:rPr lang="ar-SA" b="1" dirty="0" smtClean="0"/>
                        <a:t>الفرص المتاحة في السوق من نوع سلعة</a:t>
                      </a:r>
                      <a:r>
                        <a:rPr lang="ar-SA" b="1" baseline="0" dirty="0" smtClean="0"/>
                        <a:t> أو </a:t>
                      </a:r>
                      <a:r>
                        <a:rPr lang="ar-SA" b="1" baseline="0" dirty="0" err="1" smtClean="0"/>
                        <a:t>خدمة ؟</a:t>
                      </a:r>
                      <a:r>
                        <a:rPr lang="ar-SA" b="1" baseline="0" dirty="0" smtClean="0"/>
                        <a:t> </a:t>
                      </a:r>
                    </a:p>
                    <a:p>
                      <a:pPr marL="179388" indent="-179388" algn="r" rtl="1">
                        <a:buFont typeface="Arial" pitchFamily="34" charset="0"/>
                        <a:buChar char="•"/>
                      </a:pPr>
                      <a:endParaRPr lang="en-US" b="1" dirty="0"/>
                    </a:p>
                  </a:txBody>
                  <a:tcPr/>
                </a:tc>
                <a:tc>
                  <a:txBody>
                    <a:bodyPr/>
                    <a:lstStyle/>
                    <a:p>
                      <a:pPr algn="ctr"/>
                      <a:r>
                        <a:rPr lang="en-US" b="1" u="sng" dirty="0" smtClean="0">
                          <a:effectLst>
                            <a:outerShdw blurRad="38100" dist="38100" dir="2700000" algn="tl">
                              <a:srgbClr val="000000">
                                <a:alpha val="43137"/>
                              </a:srgbClr>
                            </a:outerShdw>
                          </a:effectLst>
                        </a:rPr>
                        <a:t>Threats</a:t>
                      </a:r>
                      <a:r>
                        <a:rPr lang="en-US" b="1" u="sng" baseline="0" dirty="0" smtClean="0">
                          <a:effectLst>
                            <a:outerShdw blurRad="38100" dist="38100" dir="2700000" algn="tl">
                              <a:srgbClr val="000000">
                                <a:alpha val="43137"/>
                              </a:srgbClr>
                            </a:outerShdw>
                          </a:effectLst>
                        </a:rPr>
                        <a:t>           </a:t>
                      </a:r>
                      <a:r>
                        <a:rPr lang="ar-SA" b="1" u="sng" baseline="0" dirty="0" smtClean="0">
                          <a:effectLst>
                            <a:outerShdw blurRad="38100" dist="38100" dir="2700000" algn="tl">
                              <a:srgbClr val="000000">
                                <a:alpha val="43137"/>
                              </a:srgbClr>
                            </a:outerShdw>
                          </a:effectLst>
                        </a:rPr>
                        <a:t>المخاطر         </a:t>
                      </a:r>
                    </a:p>
                    <a:p>
                      <a:pPr marL="179388" indent="-179388" algn="r" rtl="1">
                        <a:buFont typeface="Arial" pitchFamily="34" charset="0"/>
                        <a:buChar char="•"/>
                      </a:pPr>
                      <a:endParaRPr lang="ar-SA" b="1" dirty="0" smtClean="0"/>
                    </a:p>
                    <a:p>
                      <a:pPr marL="179388" indent="-179388" algn="r" rtl="1">
                        <a:buFont typeface="Arial" pitchFamily="34" charset="0"/>
                        <a:buChar char="•"/>
                      </a:pPr>
                      <a:r>
                        <a:rPr lang="ar-SA" b="1" dirty="0" smtClean="0"/>
                        <a:t>ما المخاطر </a:t>
                      </a:r>
                      <a:r>
                        <a:rPr lang="ar-SA" b="1" dirty="0" err="1" smtClean="0"/>
                        <a:t>المتوقعة ؟</a:t>
                      </a:r>
                      <a:r>
                        <a:rPr lang="ar-SA" b="1" dirty="0" smtClean="0"/>
                        <a:t> </a:t>
                      </a:r>
                      <a:r>
                        <a:rPr lang="ar-SA" b="1" baseline="0" dirty="0" smtClean="0"/>
                        <a:t> </a:t>
                      </a:r>
                      <a:r>
                        <a:rPr lang="ar-SA" b="1" dirty="0" err="1" smtClean="0"/>
                        <a:t>مثال (الموسمية</a:t>
                      </a:r>
                      <a:r>
                        <a:rPr lang="ar-SA" b="1" baseline="0" dirty="0" err="1" smtClean="0"/>
                        <a:t> </a:t>
                      </a:r>
                      <a:r>
                        <a:rPr lang="ar-SA" b="1" baseline="0" dirty="0" smtClean="0"/>
                        <a:t>– </a:t>
                      </a:r>
                      <a:r>
                        <a:rPr lang="ar-SA" b="1" baseline="0" dirty="0" err="1" smtClean="0"/>
                        <a:t>المستديمة </a:t>
                      </a:r>
                      <a:r>
                        <a:rPr lang="ar-SA" b="1" baseline="0" dirty="0" smtClean="0"/>
                        <a:t>– </a:t>
                      </a:r>
                      <a:r>
                        <a:rPr lang="ar-SA" b="1" baseline="0" dirty="0" err="1" smtClean="0"/>
                        <a:t>الأنظمة </a:t>
                      </a:r>
                      <a:r>
                        <a:rPr lang="ar-SA" b="1" baseline="0" dirty="0" smtClean="0"/>
                        <a:t>– الخ </a:t>
                      </a:r>
                      <a:endParaRPr lang="en-US" b="1" dirty="0"/>
                    </a:p>
                  </a:txBody>
                  <a:tcPr/>
                </a:tc>
              </a:tr>
            </a:tbl>
          </a:graphicData>
        </a:graphic>
      </p:graphicFrame>
      <p:sp>
        <p:nvSpPr>
          <p:cNvPr id="6" name="TextBox 5"/>
          <p:cNvSpPr txBox="1"/>
          <p:nvPr/>
        </p:nvSpPr>
        <p:spPr>
          <a:xfrm>
            <a:off x="3275856" y="548680"/>
            <a:ext cx="4752528" cy="954107"/>
          </a:xfrm>
          <a:prstGeom prst="rect">
            <a:avLst/>
          </a:prstGeom>
          <a:noFill/>
        </p:spPr>
        <p:txBody>
          <a:bodyPr wrap="square" rtlCol="0">
            <a:spAutoFit/>
          </a:bodyPr>
          <a:lstStyle/>
          <a:p>
            <a:pPr algn="r" rtl="1"/>
            <a:r>
              <a:rPr lang="ar-SA" sz="2800" b="1" u="sng" dirty="0" smtClean="0"/>
              <a:t>تحليل السوق نقاط القوة والضعف والفرصة المتاحة والمخاطر </a:t>
            </a:r>
            <a:endParaRPr lang="en-US" sz="2800" b="1" u="sng"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971656" cy="908720"/>
          </a:xfrm>
          <a:solidFill>
            <a:schemeClr val="bg2">
              <a:lumMod val="90000"/>
            </a:schemeClr>
          </a:solidFill>
        </p:spPr>
        <p:txBody>
          <a:bodyPr anchor="ctr"/>
          <a:lstStyle/>
          <a:p>
            <a:pPr algn="r" rtl="1"/>
            <a:r>
              <a:rPr lang="ar-SA" b="1" dirty="0" smtClean="0">
                <a:solidFill>
                  <a:srgbClr val="C00000"/>
                </a:solidFill>
                <a:effectLst>
                  <a:outerShdw blurRad="38100" dist="38100" dir="2700000" algn="tl">
                    <a:srgbClr val="000000">
                      <a:alpha val="43137"/>
                    </a:srgbClr>
                  </a:outerShdw>
                </a:effectLst>
              </a:rPr>
              <a:t>بيانات احتساب </a:t>
            </a:r>
            <a:r>
              <a:rPr lang="ar-SA" b="1" dirty="0" err="1" smtClean="0">
                <a:solidFill>
                  <a:srgbClr val="C00000"/>
                </a:solidFill>
                <a:effectLst>
                  <a:outerShdw blurRad="38100" dist="38100" dir="2700000" algn="tl">
                    <a:srgbClr val="000000">
                      <a:alpha val="43137"/>
                    </a:srgbClr>
                  </a:outerShdw>
                </a:effectLst>
              </a:rPr>
              <a:t>اسعار </a:t>
            </a:r>
            <a:r>
              <a:rPr lang="ar-SA" b="1" dirty="0" smtClean="0">
                <a:solidFill>
                  <a:srgbClr val="C00000"/>
                </a:solidFill>
                <a:effectLst>
                  <a:outerShdw blurRad="38100" dist="38100" dir="2700000" algn="tl">
                    <a:srgbClr val="000000">
                      <a:alpha val="43137"/>
                    </a:srgbClr>
                  </a:outerShdw>
                </a:effectLst>
              </a:rPr>
              <a:t>(عينة تجارية أو قطع غيار مصنع</a:t>
            </a:r>
            <a:r>
              <a:rPr lang="ar-SA" b="1" dirty="0" err="1" smtClean="0">
                <a:solidFill>
                  <a:srgbClr val="C00000"/>
                </a:solidFill>
                <a:effectLst>
                  <a:outerShdw blurRad="38100" dist="38100" dir="2700000" algn="tl">
                    <a:srgbClr val="000000">
                      <a:alpha val="43137"/>
                    </a:srgbClr>
                  </a:outerShdw>
                </a:effectLst>
              </a:rPr>
              <a:t>)</a:t>
            </a:r>
            <a:r>
              <a:rPr lang="ar-SA" b="1" dirty="0" smtClean="0">
                <a:solidFill>
                  <a:srgbClr val="C00000"/>
                </a:solidFill>
                <a:effectLst>
                  <a:outerShdw blurRad="38100" dist="38100" dir="2700000" algn="tl">
                    <a:srgbClr val="000000">
                      <a:alpha val="43137"/>
                    </a:srgbClr>
                  </a:outerShdw>
                </a:effectLst>
              </a:rPr>
              <a:t> </a:t>
            </a:r>
            <a:endParaRPr lang="en-US" b="1" dirty="0">
              <a:solidFill>
                <a:srgbClr val="C00000"/>
              </a:solidFill>
              <a:effectLst>
                <a:outerShdw blurRad="38100" dist="38100" dir="2700000" algn="tl">
                  <a:srgbClr val="000000">
                    <a:alpha val="43137"/>
                  </a:srgbClr>
                </a:outerShdw>
              </a:effectLst>
            </a:endParaRPr>
          </a:p>
        </p:txBody>
      </p:sp>
      <p:sp>
        <p:nvSpPr>
          <p:cNvPr id="5" name="Content Placeholder 4"/>
          <p:cNvSpPr>
            <a:spLocks noGrp="1"/>
          </p:cNvSpPr>
          <p:nvPr>
            <p:ph sz="quarter" idx="1"/>
          </p:nvPr>
        </p:nvSpPr>
        <p:spPr>
          <a:xfrm>
            <a:off x="827584" y="1124744"/>
            <a:ext cx="7467600" cy="5328592"/>
          </a:xfrm>
        </p:spPr>
        <p:txBody>
          <a:bodyPr>
            <a:normAutofit fontScale="92500" lnSpcReduction="20000"/>
          </a:bodyPr>
          <a:lstStyle/>
          <a:p>
            <a:pPr algn="r" rtl="1"/>
            <a:r>
              <a:rPr lang="ar-SA" b="1" dirty="0" smtClean="0"/>
              <a:t>اسم </a:t>
            </a:r>
            <a:r>
              <a:rPr lang="ar-SA" b="1" dirty="0" err="1" smtClean="0"/>
              <a:t>الوحدة </a:t>
            </a:r>
            <a:r>
              <a:rPr lang="ar-SA" b="1" dirty="0" smtClean="0"/>
              <a:t>: </a:t>
            </a:r>
            <a:r>
              <a:rPr lang="ar-SA" dirty="0" smtClean="0"/>
              <a:t>			</a:t>
            </a:r>
            <a:r>
              <a:rPr lang="ar-SA" b="1" dirty="0" smtClean="0"/>
              <a:t>مواد نظافة </a:t>
            </a:r>
          </a:p>
          <a:p>
            <a:pPr algn="r" rtl="1"/>
            <a:r>
              <a:rPr lang="ar-SA" b="1" dirty="0" smtClean="0"/>
              <a:t>سعر الوحدة واصل ميناء </a:t>
            </a:r>
            <a:r>
              <a:rPr lang="ar-SA" b="1" dirty="0" err="1" smtClean="0"/>
              <a:t>المشترى </a:t>
            </a:r>
            <a:r>
              <a:rPr lang="ar-SA" b="1" dirty="0" smtClean="0"/>
              <a:t>: </a:t>
            </a:r>
            <a:r>
              <a:rPr lang="ar-SA" dirty="0" smtClean="0"/>
              <a:t>	2 دولار </a:t>
            </a:r>
          </a:p>
          <a:p>
            <a:pPr algn="r" rtl="1"/>
            <a:r>
              <a:rPr lang="ar-SA" b="1" dirty="0" smtClean="0"/>
              <a:t>عدد الوحدات في </a:t>
            </a:r>
            <a:r>
              <a:rPr lang="ar-SA" b="1" dirty="0" err="1" smtClean="0"/>
              <a:t>الحاوية </a:t>
            </a:r>
            <a:r>
              <a:rPr lang="ar-SA" b="1" dirty="0" smtClean="0"/>
              <a:t>: </a:t>
            </a:r>
            <a:r>
              <a:rPr lang="ar-SA" dirty="0" smtClean="0"/>
              <a:t>		10,000 حبة </a:t>
            </a:r>
          </a:p>
          <a:p>
            <a:pPr algn="r" rtl="1"/>
            <a:r>
              <a:rPr lang="ar-SA" b="1" dirty="0" smtClean="0"/>
              <a:t>سعر الحاوية واصلة مع </a:t>
            </a:r>
            <a:r>
              <a:rPr lang="ar-SA" b="1" dirty="0" err="1" smtClean="0"/>
              <a:t>التأمين </a:t>
            </a:r>
            <a:r>
              <a:rPr lang="ar-SA" b="1" dirty="0" smtClean="0"/>
              <a:t>: </a:t>
            </a:r>
            <a:r>
              <a:rPr lang="ar-SA" dirty="0" smtClean="0"/>
              <a:t>	20,100 دولار </a:t>
            </a:r>
          </a:p>
          <a:p>
            <a:pPr algn="r" rtl="1"/>
            <a:r>
              <a:rPr lang="ar-SA" b="1" dirty="0" err="1" smtClean="0"/>
              <a:t>الجمارك </a:t>
            </a:r>
            <a:r>
              <a:rPr lang="ar-SA" b="1" dirty="0" smtClean="0"/>
              <a:t>: 6% 	</a:t>
            </a:r>
            <a:r>
              <a:rPr lang="ar-SA" dirty="0" smtClean="0"/>
              <a:t>		1206 دولار </a:t>
            </a:r>
          </a:p>
          <a:p>
            <a:pPr algn="r" rtl="1"/>
            <a:r>
              <a:rPr lang="ar-SA" b="1" dirty="0" err="1" smtClean="0"/>
              <a:t>التخليص : </a:t>
            </a:r>
            <a:r>
              <a:rPr lang="ar-SA" b="1" dirty="0" smtClean="0"/>
              <a:t>(بالدولار) </a:t>
            </a:r>
            <a:r>
              <a:rPr lang="ar-SA" dirty="0" smtClean="0"/>
              <a:t>		200 دولار </a:t>
            </a:r>
          </a:p>
          <a:p>
            <a:pPr algn="r" rtl="1"/>
            <a:r>
              <a:rPr lang="ar-SA" b="1" dirty="0" err="1" smtClean="0"/>
              <a:t>النقل : </a:t>
            </a:r>
            <a:r>
              <a:rPr lang="ar-SA" b="1" dirty="0" smtClean="0"/>
              <a:t>(بالدولار) </a:t>
            </a:r>
            <a:r>
              <a:rPr lang="ar-SA" dirty="0" smtClean="0"/>
              <a:t>			1000 دولار </a:t>
            </a:r>
          </a:p>
          <a:p>
            <a:pPr algn="r" rtl="1"/>
            <a:r>
              <a:rPr lang="ar-SA" b="1" dirty="0" smtClean="0"/>
              <a:t>قيمة الوحدات واصلة المستودعات: </a:t>
            </a:r>
            <a:r>
              <a:rPr lang="ar-SA" dirty="0" smtClean="0"/>
              <a:t>	22506 دولار </a:t>
            </a:r>
          </a:p>
          <a:p>
            <a:pPr algn="r" rtl="1"/>
            <a:r>
              <a:rPr lang="ar-SA" b="1" dirty="0" smtClean="0"/>
              <a:t>قيمة الوحدات واصلة المستودعات: </a:t>
            </a:r>
            <a:r>
              <a:rPr lang="ar-SA" dirty="0" smtClean="0"/>
              <a:t>	84397.5 ريال </a:t>
            </a:r>
          </a:p>
          <a:p>
            <a:pPr algn="r" rtl="1"/>
            <a:r>
              <a:rPr lang="ar-SA" b="1" dirty="0" smtClean="0"/>
              <a:t>سعر </a:t>
            </a:r>
            <a:r>
              <a:rPr lang="ar-SA" b="1" dirty="0" err="1" smtClean="0"/>
              <a:t>الوحدة </a:t>
            </a:r>
            <a:r>
              <a:rPr lang="ar-SA" b="1" dirty="0" smtClean="0"/>
              <a:t>: بالريال </a:t>
            </a:r>
            <a:r>
              <a:rPr lang="ar-SA" dirty="0" smtClean="0"/>
              <a:t>		8.44 ريال </a:t>
            </a:r>
          </a:p>
          <a:p>
            <a:pPr algn="r" rtl="1"/>
            <a:r>
              <a:rPr lang="ar-SA" b="1" dirty="0" smtClean="0"/>
              <a:t>هامش </a:t>
            </a:r>
            <a:r>
              <a:rPr lang="ar-SA" b="1" dirty="0" err="1" smtClean="0"/>
              <a:t>الربح </a:t>
            </a:r>
            <a:r>
              <a:rPr lang="ar-SA" dirty="0" err="1" smtClean="0"/>
              <a:t>: (25%</a:t>
            </a:r>
            <a:r>
              <a:rPr lang="ar-SA" dirty="0" smtClean="0"/>
              <a:t>) 		10.55 ريال </a:t>
            </a:r>
          </a:p>
          <a:p>
            <a:pPr algn="r" rtl="1"/>
            <a:r>
              <a:rPr lang="ar-SA" b="1" dirty="0" smtClean="0"/>
              <a:t>سعر بيع </a:t>
            </a:r>
            <a:r>
              <a:rPr lang="ar-SA" b="1" dirty="0" err="1" smtClean="0"/>
              <a:t>الجملة </a:t>
            </a:r>
            <a:r>
              <a:rPr lang="ar-SA" dirty="0" smtClean="0"/>
              <a:t>: 15% 		12.15 ريال </a:t>
            </a:r>
          </a:p>
          <a:p>
            <a:pPr algn="r" rtl="1"/>
            <a:r>
              <a:rPr lang="ar-SA" b="1" dirty="0" smtClean="0"/>
              <a:t>سعر بيع </a:t>
            </a:r>
            <a:r>
              <a:rPr lang="ar-SA" b="1" dirty="0" err="1" smtClean="0"/>
              <a:t>التجزئة </a:t>
            </a:r>
            <a:r>
              <a:rPr lang="ar-SA" dirty="0" smtClean="0"/>
              <a:t>: 25% 		14.20 ريال </a:t>
            </a:r>
          </a:p>
          <a:p>
            <a:pPr algn="r" rtl="1"/>
            <a:r>
              <a:rPr lang="ar-SA" b="1" dirty="0" smtClean="0"/>
              <a:t>سعر بيع السوق جملة </a:t>
            </a:r>
            <a:r>
              <a:rPr lang="ar-SA" dirty="0" smtClean="0"/>
              <a:t>		15 ريال </a:t>
            </a:r>
          </a:p>
          <a:p>
            <a:pPr algn="r" rtl="1"/>
            <a:r>
              <a:rPr lang="ar-SA" b="1" dirty="0" smtClean="0"/>
              <a:t>سعر بيع السوق تجزئة </a:t>
            </a:r>
            <a:r>
              <a:rPr lang="ar-SA" dirty="0" smtClean="0"/>
              <a:t>		18 ريال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r" rtl="1"/>
            <a:r>
              <a:rPr lang="ar-SA" b="1" dirty="0" smtClean="0">
                <a:solidFill>
                  <a:srgbClr val="C00000"/>
                </a:solidFill>
                <a:effectLst>
                  <a:outerShdw blurRad="38100" dist="38100" dir="2700000" algn="tl">
                    <a:srgbClr val="000000">
                      <a:alpha val="43137"/>
                    </a:srgbClr>
                  </a:outerShdw>
                </a:effectLst>
              </a:rPr>
              <a:t>دراسة السوق </a:t>
            </a:r>
            <a:endParaRPr lang="en-US"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340768"/>
            <a:ext cx="7643192" cy="5133184"/>
          </a:xfrm>
        </p:spPr>
        <p:txBody>
          <a:bodyPr>
            <a:normAutofit fontScale="92500" lnSpcReduction="10000"/>
          </a:bodyPr>
          <a:lstStyle/>
          <a:p>
            <a:pPr algn="r" rtl="1"/>
            <a:r>
              <a:rPr lang="ar-SA" dirty="0" smtClean="0"/>
              <a:t>ما هي القنوات المقترحة </a:t>
            </a:r>
            <a:r>
              <a:rPr lang="ar-SA" dirty="0" err="1" smtClean="0"/>
              <a:t>لمنتجاتك </a:t>
            </a:r>
            <a:r>
              <a:rPr lang="ar-SA" dirty="0" smtClean="0"/>
              <a:t>( مكان وطرق </a:t>
            </a:r>
            <a:r>
              <a:rPr lang="ar-SA" dirty="0" err="1" smtClean="0"/>
              <a:t>التوزيع )  ؟</a:t>
            </a:r>
            <a:r>
              <a:rPr lang="ar-SA" dirty="0" smtClean="0"/>
              <a:t> </a:t>
            </a:r>
          </a:p>
          <a:p>
            <a:pPr lvl="1" algn="r" rtl="1"/>
            <a:r>
              <a:rPr lang="ar-SA" dirty="0" smtClean="0"/>
              <a:t>يتم توزيع المنتج في كل من </a:t>
            </a:r>
          </a:p>
          <a:p>
            <a:pPr lvl="2" algn="r" rtl="1"/>
            <a:r>
              <a:rPr lang="ar-SA" dirty="0" err="1" smtClean="0"/>
              <a:t>الرياض </a:t>
            </a:r>
            <a:r>
              <a:rPr lang="ar-SA" dirty="0" smtClean="0"/>
              <a:t>– </a:t>
            </a:r>
            <a:r>
              <a:rPr lang="ar-SA" dirty="0" err="1" smtClean="0"/>
              <a:t>جدة </a:t>
            </a:r>
            <a:r>
              <a:rPr lang="ar-SA" dirty="0" smtClean="0"/>
              <a:t>– </a:t>
            </a:r>
            <a:r>
              <a:rPr lang="ar-SA" dirty="0" err="1" smtClean="0"/>
              <a:t>الدمام</a:t>
            </a:r>
            <a:r>
              <a:rPr lang="ar-SA" dirty="0" smtClean="0"/>
              <a:t> (مثال</a:t>
            </a:r>
            <a:r>
              <a:rPr lang="ar-SA" dirty="0" err="1" smtClean="0"/>
              <a:t>)</a:t>
            </a:r>
            <a:r>
              <a:rPr lang="ar-SA" dirty="0" smtClean="0"/>
              <a:t> </a:t>
            </a:r>
          </a:p>
          <a:p>
            <a:pPr lvl="1" algn="r" rtl="1"/>
            <a:r>
              <a:rPr lang="ar-SA" dirty="0" smtClean="0"/>
              <a:t>يتم توزيع المنتج </a:t>
            </a:r>
            <a:r>
              <a:rPr lang="ar-SA" dirty="0" err="1" smtClean="0"/>
              <a:t>كالتالي:</a:t>
            </a:r>
            <a:r>
              <a:rPr lang="ar-SA" dirty="0" smtClean="0"/>
              <a:t> </a:t>
            </a:r>
          </a:p>
          <a:p>
            <a:pPr lvl="2" algn="r" rtl="1"/>
            <a:r>
              <a:rPr lang="ar-SA" dirty="0" smtClean="0"/>
              <a:t>من خلال نقاط بيع في المدن الرئيسية </a:t>
            </a:r>
          </a:p>
          <a:p>
            <a:pPr lvl="2" algn="r" rtl="1"/>
            <a:r>
              <a:rPr lang="ar-SA" dirty="0" smtClean="0"/>
              <a:t>أو من خلال موزعين </a:t>
            </a:r>
          </a:p>
          <a:p>
            <a:pPr lvl="2" algn="r" rtl="1"/>
            <a:r>
              <a:rPr lang="ar-SA" dirty="0" smtClean="0"/>
              <a:t>أو من خلال البيع </a:t>
            </a:r>
            <a:r>
              <a:rPr lang="ar-SA" dirty="0" err="1" smtClean="0"/>
              <a:t>الألكتروني</a:t>
            </a:r>
            <a:r>
              <a:rPr lang="ar-SA" dirty="0" smtClean="0"/>
              <a:t> </a:t>
            </a:r>
          </a:p>
          <a:p>
            <a:pPr algn="r" rtl="1"/>
            <a:r>
              <a:rPr lang="ar-SA" dirty="0" smtClean="0"/>
              <a:t>من هم المنافسون والمشروعات </a:t>
            </a:r>
            <a:r>
              <a:rPr lang="ar-SA" dirty="0" err="1" smtClean="0"/>
              <a:t>المشابهة ؟</a:t>
            </a:r>
            <a:r>
              <a:rPr lang="ar-SA" dirty="0" smtClean="0"/>
              <a:t> </a:t>
            </a:r>
          </a:p>
          <a:p>
            <a:pPr lvl="1" algn="r" rtl="1"/>
            <a:r>
              <a:rPr lang="ar-SA" dirty="0" smtClean="0"/>
              <a:t>شركة صقر للمنتجات </a:t>
            </a:r>
            <a:r>
              <a:rPr lang="ar-SA" dirty="0" err="1" smtClean="0"/>
              <a:t>الحديدية </a:t>
            </a:r>
            <a:r>
              <a:rPr lang="ar-SA" dirty="0" smtClean="0"/>
              <a:t>(مثال</a:t>
            </a:r>
            <a:r>
              <a:rPr lang="ar-SA" dirty="0" err="1" smtClean="0"/>
              <a:t>)</a:t>
            </a:r>
            <a:r>
              <a:rPr lang="ar-SA" dirty="0" smtClean="0"/>
              <a:t> </a:t>
            </a:r>
          </a:p>
          <a:p>
            <a:pPr lvl="1" algn="r" rtl="1"/>
            <a:r>
              <a:rPr lang="ar-SA" dirty="0" smtClean="0"/>
              <a:t>شركة عبد الله للمبيعات المحلية </a:t>
            </a:r>
          </a:p>
          <a:p>
            <a:pPr lvl="1" algn="r" rtl="1"/>
            <a:r>
              <a:rPr lang="ar-SA" dirty="0" err="1" smtClean="0"/>
              <a:t>شركة ....</a:t>
            </a:r>
            <a:r>
              <a:rPr lang="ar-SA" dirty="0" smtClean="0"/>
              <a:t> الخ </a:t>
            </a:r>
          </a:p>
          <a:p>
            <a:pPr algn="r" rtl="1"/>
            <a:r>
              <a:rPr lang="ar-SA" dirty="0" smtClean="0"/>
              <a:t>ما هي المزايا التنافسية لمنتجاتك أو </a:t>
            </a:r>
            <a:r>
              <a:rPr lang="ar-SA" dirty="0" err="1" smtClean="0"/>
              <a:t>خدماتك ؟</a:t>
            </a:r>
            <a:r>
              <a:rPr lang="ar-SA" dirty="0" smtClean="0"/>
              <a:t> </a:t>
            </a:r>
          </a:p>
          <a:p>
            <a:pPr lvl="1" algn="r" rtl="1"/>
            <a:r>
              <a:rPr lang="ar-SA" dirty="0" smtClean="0"/>
              <a:t>المنتج لدية ضمان جودة لمدة مقارن بمثيلاته </a:t>
            </a:r>
            <a:r>
              <a:rPr lang="ar-SA" dirty="0" err="1" smtClean="0"/>
              <a:t>بالسوق </a:t>
            </a:r>
            <a:r>
              <a:rPr lang="ar-SA" dirty="0" smtClean="0"/>
              <a:t>، أو لا يوجد </a:t>
            </a:r>
            <a:r>
              <a:rPr lang="ar-SA" dirty="0" err="1" smtClean="0"/>
              <a:t>ضمان </a:t>
            </a:r>
            <a:r>
              <a:rPr lang="ar-SA" dirty="0" smtClean="0"/>
              <a:t>(مثال</a:t>
            </a:r>
            <a:r>
              <a:rPr lang="ar-SA" dirty="0" err="1" smtClean="0"/>
              <a:t>)</a:t>
            </a:r>
            <a:r>
              <a:rPr lang="ar-SA" dirty="0" smtClean="0"/>
              <a:t> </a:t>
            </a:r>
          </a:p>
          <a:p>
            <a:pPr lvl="1" algn="r" rtl="1"/>
            <a:r>
              <a:rPr lang="ar-SA" dirty="0" smtClean="0"/>
              <a:t>المنتج لدية اشكال مختلفة دون عن مثيلاته بالسوق </a:t>
            </a:r>
          </a:p>
          <a:p>
            <a:pPr lvl="1" algn="r" rtl="1"/>
            <a:r>
              <a:rPr lang="ar-SA" dirty="0" smtClean="0"/>
              <a:t>الخدمة </a:t>
            </a:r>
          </a:p>
          <a:p>
            <a:pPr algn="r" rtl="1"/>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31640" y="260648"/>
            <a:ext cx="7467600" cy="1143000"/>
          </a:xfrm>
        </p:spPr>
        <p:txBody>
          <a:bodyPr>
            <a:normAutofit/>
          </a:bodyPr>
          <a:lstStyle/>
          <a:p>
            <a:pPr algn="ctr" rtl="1"/>
            <a:r>
              <a:rPr lang="ar-SA" sz="4400" b="1" u="sng" dirty="0" smtClean="0">
                <a:solidFill>
                  <a:srgbClr val="C00000"/>
                </a:solidFill>
                <a:effectLst>
                  <a:outerShdw blurRad="38100" dist="38100" dir="2700000" algn="tl">
                    <a:srgbClr val="000000">
                      <a:alpha val="43137"/>
                    </a:srgbClr>
                  </a:outerShdw>
                </a:effectLst>
              </a:rPr>
              <a:t>الدراسات التي تتطلبها جدوى المشروع </a:t>
            </a:r>
            <a:endParaRPr lang="en-US" sz="4400" b="1" u="sng" dirty="0">
              <a:solidFill>
                <a:srgbClr val="C00000"/>
              </a:solidFill>
              <a:effectLst>
                <a:outerShdw blurRad="38100" dist="38100" dir="2700000" algn="tl">
                  <a:srgbClr val="000000">
                    <a:alpha val="43137"/>
                  </a:srgbClr>
                </a:outerShdw>
              </a:effectLst>
            </a:endParaRPr>
          </a:p>
        </p:txBody>
      </p:sp>
      <p:sp>
        <p:nvSpPr>
          <p:cNvPr id="6" name="Content Placeholder 5"/>
          <p:cNvSpPr>
            <a:spLocks noGrp="1"/>
          </p:cNvSpPr>
          <p:nvPr>
            <p:ph sz="quarter" idx="1"/>
          </p:nvPr>
        </p:nvSpPr>
        <p:spPr>
          <a:xfrm>
            <a:off x="1547664" y="1628800"/>
            <a:ext cx="6891536" cy="4873752"/>
          </a:xfrm>
        </p:spPr>
        <p:txBody>
          <a:bodyPr>
            <a:normAutofit/>
          </a:bodyPr>
          <a:lstStyle/>
          <a:p>
            <a:pPr algn="r" rtl="1">
              <a:lnSpc>
                <a:spcPct val="150000"/>
              </a:lnSpc>
            </a:pPr>
            <a:r>
              <a:rPr lang="ar-SA" sz="2800" b="1" dirty="0" smtClean="0">
                <a:effectLst>
                  <a:outerShdw blurRad="38100" dist="38100" dir="2700000" algn="tl">
                    <a:srgbClr val="000000">
                      <a:alpha val="43137"/>
                    </a:srgbClr>
                  </a:outerShdw>
                </a:effectLst>
              </a:rPr>
              <a:t>الدراسة التسويقية  </a:t>
            </a:r>
          </a:p>
          <a:p>
            <a:pPr algn="r" rtl="1">
              <a:lnSpc>
                <a:spcPct val="150000"/>
              </a:lnSpc>
            </a:pPr>
            <a:r>
              <a:rPr lang="ar-SA" sz="4800" b="1" dirty="0" smtClean="0">
                <a:solidFill>
                  <a:srgbClr val="0070C0"/>
                </a:solidFill>
                <a:effectLst>
                  <a:outerShdw blurRad="38100" dist="38100" dir="2700000" algn="tl">
                    <a:srgbClr val="000000">
                      <a:alpha val="43137"/>
                    </a:srgbClr>
                  </a:outerShdw>
                </a:effectLst>
              </a:rPr>
              <a:t>الدراسة الفنية </a:t>
            </a:r>
          </a:p>
          <a:p>
            <a:pPr algn="r" rtl="1">
              <a:lnSpc>
                <a:spcPct val="150000"/>
              </a:lnSpc>
            </a:pPr>
            <a:r>
              <a:rPr lang="ar-SA" sz="2800" b="1" dirty="0" smtClean="0"/>
              <a:t>الدراسة المالية </a:t>
            </a:r>
          </a:p>
          <a:p>
            <a:pPr algn="r" rtl="1">
              <a:lnSpc>
                <a:spcPct val="150000"/>
              </a:lnSpc>
            </a:pPr>
            <a:r>
              <a:rPr lang="ar-SA" sz="2800" b="1" dirty="0" smtClean="0"/>
              <a:t>تقدير الربحية </a:t>
            </a:r>
          </a:p>
          <a:p>
            <a:pPr algn="r" rtl="1">
              <a:lnSpc>
                <a:spcPct val="150000"/>
              </a:lnSpc>
            </a:pPr>
            <a:endParaRPr lang="en-US" sz="2800" b="1" dirty="0"/>
          </a:p>
        </p:txBody>
      </p:sp>
      <p:pic>
        <p:nvPicPr>
          <p:cNvPr id="4098" name="Picture 2" descr="C:\Users\SONY\AppData\Local\Microsoft\Windows\Temporary Internet Files\Content.IE5\VYF5Q96V\MP900448698[1].jpg"/>
          <p:cNvPicPr>
            <a:picLocks noChangeAspect="1" noChangeArrowheads="1"/>
          </p:cNvPicPr>
          <p:nvPr/>
        </p:nvPicPr>
        <p:blipFill>
          <a:blip r:embed="rId2" cstate="print"/>
          <a:srcRect/>
          <a:stretch>
            <a:fillRect/>
          </a:stretch>
        </p:blipFill>
        <p:spPr bwMode="auto">
          <a:xfrm>
            <a:off x="0" y="0"/>
            <a:ext cx="971600"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to="" calcmode="lin" valueType="num">
                                      <p:cBhvr>
                                        <p:cTn id="7" dur="1" fill="hold"/>
                                        <p:tgtEl>
                                          <p:spTgt spid="6">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r" rtl="1" eaLnBrk="1" fontAlgn="auto" hangingPunct="1">
              <a:spcAft>
                <a:spcPts val="0"/>
              </a:spcAft>
              <a:defRPr/>
            </a:pPr>
            <a:r>
              <a:rPr lang="ar-SA" sz="4800" b="1" dirty="0" smtClean="0">
                <a:solidFill>
                  <a:schemeClr val="tx2">
                    <a:tint val="100000"/>
                    <a:shade val="90000"/>
                    <a:satMod val="250000"/>
                    <a:alpha val="100000"/>
                  </a:schemeClr>
                </a:solidFill>
                <a:effectLst>
                  <a:outerShdw blurRad="38100" dist="38100" dir="2700000" algn="tl">
                    <a:srgbClr val="000000">
                      <a:alpha val="43137"/>
                    </a:srgbClr>
                  </a:outerShdw>
                </a:effectLst>
                <a:cs typeface="Simplified Arabic" pitchFamily="2" charset="-78"/>
              </a:rPr>
              <a:t>دراسة الجدوى</a:t>
            </a:r>
            <a:endParaRPr lang="en-US" b="1"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a:bodyPr>
          <a:lstStyle/>
          <a:p>
            <a:pPr algn="just" rtl="1" eaLnBrk="1" fontAlgn="auto" hangingPunct="1">
              <a:spcBef>
                <a:spcPts val="0"/>
              </a:spcBef>
              <a:spcAft>
                <a:spcPts val="0"/>
              </a:spcAft>
              <a:buFont typeface="Wingdings 2"/>
              <a:buChar char=""/>
              <a:defRPr/>
            </a:pPr>
            <a:r>
              <a:rPr lang="ar-SA" b="1" dirty="0" smtClean="0">
                <a:effectLst>
                  <a:outerShdw blurRad="38100" dist="38100" dir="2700000" algn="tl">
                    <a:srgbClr val="000000">
                      <a:alpha val="43137"/>
                    </a:srgbClr>
                  </a:outerShdw>
                </a:effectLst>
                <a:cs typeface="Simplified Arabic" pitchFamily="2" charset="-78"/>
              </a:rPr>
              <a:t>مجموعة متكاملة من الدراسات المتخصصة تجري لتحديد مدي صلاحية المشروع الاستثماري من عدة جوانب قانونية وتسويقية وإنتاجية ومالية واقتصادية واجتماعية لتحقيق أهداف محددة والتي تمكن في النهاية من اتخاذ القرار الاستثماري الخاص بإنشاء </a:t>
            </a:r>
            <a:r>
              <a:rPr lang="ar-SA" b="1" dirty="0" err="1" smtClean="0">
                <a:effectLst>
                  <a:outerShdw blurRad="38100" dist="38100" dir="2700000" algn="tl">
                    <a:srgbClr val="000000">
                      <a:alpha val="43137"/>
                    </a:srgbClr>
                  </a:outerShdw>
                </a:effectLst>
                <a:cs typeface="Simplified Arabic" pitchFamily="2" charset="-78"/>
              </a:rPr>
              <a:t>المشروع </a:t>
            </a:r>
            <a:r>
              <a:rPr lang="ar-SA" b="1" dirty="0" smtClean="0">
                <a:effectLst>
                  <a:outerShdw blurRad="38100" dist="38100" dir="2700000" algn="tl">
                    <a:srgbClr val="000000">
                      <a:alpha val="43137"/>
                    </a:srgbClr>
                  </a:outerShdw>
                </a:effectLst>
                <a:cs typeface="Simplified Arabic" pitchFamily="2" charset="-78"/>
              </a:rPr>
              <a:t>، بمعني آخر قبول أو رفض المشروع.</a:t>
            </a:r>
          </a:p>
          <a:p>
            <a:pPr algn="just" rtl="1" eaLnBrk="1" fontAlgn="auto" hangingPunct="1">
              <a:spcBef>
                <a:spcPts val="0"/>
              </a:spcBef>
              <a:spcAft>
                <a:spcPts val="0"/>
              </a:spcAft>
              <a:buFont typeface="Wingdings 2"/>
              <a:buChar char=""/>
              <a:defRPr/>
            </a:pPr>
            <a:r>
              <a:rPr lang="ar-SA" b="1" dirty="0" smtClean="0">
                <a:cs typeface="Simplified Arabic" pitchFamily="18" charset="-78"/>
              </a:rPr>
              <a:t>استخدام أساليب علمية في جمع البيانات وتحليلها بهدف الوصول إلي نتائج تحدد مدي صلاحية المشروع من </a:t>
            </a:r>
            <a:r>
              <a:rPr lang="ar-SA" b="1" dirty="0" err="1" smtClean="0">
                <a:cs typeface="Simplified Arabic" pitchFamily="18" charset="-78"/>
              </a:rPr>
              <a:t>نواحي </a:t>
            </a:r>
            <a:r>
              <a:rPr lang="ar-SA" b="1" dirty="0" smtClean="0">
                <a:cs typeface="Simplified Arabic" pitchFamily="18" charset="-78"/>
              </a:rPr>
              <a:t>: </a:t>
            </a:r>
            <a:r>
              <a:rPr lang="ar-SA" b="1" dirty="0" err="1" smtClean="0">
                <a:cs typeface="Simplified Arabic" pitchFamily="18" charset="-78"/>
              </a:rPr>
              <a:t>الفنية </a:t>
            </a:r>
            <a:r>
              <a:rPr lang="ar-SA" b="1" dirty="0" smtClean="0">
                <a:cs typeface="Simplified Arabic" pitchFamily="18" charset="-78"/>
              </a:rPr>
              <a:t>-  </a:t>
            </a:r>
            <a:r>
              <a:rPr lang="ar-SA" b="1" dirty="0" err="1" smtClean="0">
                <a:cs typeface="Simplified Arabic" pitchFamily="18" charset="-78"/>
              </a:rPr>
              <a:t>المالية </a:t>
            </a:r>
            <a:r>
              <a:rPr lang="ar-SA" b="1" dirty="0" smtClean="0">
                <a:cs typeface="Simplified Arabic" pitchFamily="18" charset="-78"/>
              </a:rPr>
              <a:t>- </a:t>
            </a:r>
            <a:r>
              <a:rPr lang="ar-SA" b="1" dirty="0" err="1" smtClean="0">
                <a:cs typeface="Simplified Arabic" pitchFamily="18" charset="-78"/>
              </a:rPr>
              <a:t>الاقتصادية </a:t>
            </a:r>
            <a:r>
              <a:rPr lang="ar-SA" b="1" dirty="0" smtClean="0">
                <a:cs typeface="Simplified Arabic" pitchFamily="18" charset="-78"/>
              </a:rPr>
              <a:t>-  </a:t>
            </a:r>
            <a:r>
              <a:rPr lang="ar-SA" b="1" dirty="0" err="1" smtClean="0">
                <a:cs typeface="Simplified Arabic" pitchFamily="18" charset="-78"/>
              </a:rPr>
              <a:t>الاجتماعية </a:t>
            </a:r>
            <a:r>
              <a:rPr lang="ar-SA" b="1" dirty="0" smtClean="0">
                <a:cs typeface="Simplified Arabic" pitchFamily="18" charset="-78"/>
              </a:rPr>
              <a:t>- </a:t>
            </a:r>
            <a:r>
              <a:rPr lang="ar-SA" b="1" dirty="0" err="1" smtClean="0">
                <a:cs typeface="Simplified Arabic" pitchFamily="18" charset="-78"/>
              </a:rPr>
              <a:t>البيئية </a:t>
            </a:r>
            <a:r>
              <a:rPr lang="ar-SA" b="1" dirty="0" smtClean="0">
                <a:cs typeface="Simplified Arabic" pitchFamily="18" charset="-78"/>
              </a:rPr>
              <a:t>، بهدف اتخاذ القرار المناسب والسليم في </a:t>
            </a:r>
            <a:r>
              <a:rPr lang="ar-SA" b="1" dirty="0" err="1" smtClean="0">
                <a:cs typeface="Simplified Arabic" pitchFamily="18" charset="-78"/>
              </a:rPr>
              <a:t>الإستثمار</a:t>
            </a:r>
            <a:r>
              <a:rPr lang="ar-SA" b="1" dirty="0" smtClean="0">
                <a:cs typeface="Simplified Arabic" pitchFamily="18" charset="-78"/>
              </a:rPr>
              <a:t>  </a:t>
            </a:r>
            <a:r>
              <a:rPr lang="ar-SA" b="1" dirty="0" err="1" smtClean="0">
                <a:cs typeface="Simplified Arabic" pitchFamily="18" charset="-78"/>
              </a:rPr>
              <a:t>.</a:t>
            </a:r>
            <a:endParaRPr lang="en-US" b="1" dirty="0" smtClean="0">
              <a:cs typeface="Simplified Arabic" pitchFamily="18" charset="-78"/>
            </a:endParaRPr>
          </a:p>
          <a:p>
            <a:pPr algn="just" rtl="1" eaLnBrk="1" fontAlgn="auto" hangingPunct="1">
              <a:spcBef>
                <a:spcPts val="0"/>
              </a:spcBef>
              <a:spcAft>
                <a:spcPts val="0"/>
              </a:spcAft>
              <a:buFont typeface="Wingdings 2"/>
              <a:buChar char=""/>
              <a:defRPr/>
            </a:pPr>
            <a:endParaRPr lang="en-US" b="1" dirty="0"/>
          </a:p>
        </p:txBody>
      </p:sp>
    </p:spTree>
  </p:cSld>
  <p:clrMapOvr>
    <a:masterClrMapping/>
  </p:clrMapOvr>
  <p:transition>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467600" cy="922114"/>
          </a:xfrm>
        </p:spPr>
        <p:txBody>
          <a:bodyPr/>
          <a:lstStyle/>
          <a:p>
            <a:pPr algn="r" rtl="1"/>
            <a:r>
              <a:rPr lang="ar-SA" sz="3200" b="1" dirty="0" smtClean="0">
                <a:solidFill>
                  <a:srgbClr val="7030A0"/>
                </a:solidFill>
                <a:effectLst>
                  <a:outerShdw blurRad="38100" dist="38100" dir="2700000" algn="tl">
                    <a:srgbClr val="000000">
                      <a:alpha val="43137"/>
                    </a:srgbClr>
                  </a:outerShdw>
                </a:effectLst>
              </a:rPr>
              <a:t> الدراسة الفنية للمشروع: 1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052736"/>
            <a:ext cx="7571184" cy="5421216"/>
          </a:xfrm>
        </p:spPr>
        <p:txBody>
          <a:bodyPr>
            <a:normAutofit/>
          </a:bodyPr>
          <a:lstStyle/>
          <a:p>
            <a:pPr algn="r" rtl="1"/>
            <a:r>
              <a:rPr lang="ar-SA" b="1" dirty="0" smtClean="0"/>
              <a:t>على ضوء الدراسة التسويقية تتحدد معالم الدراسة الفنية للمشروع، والمقصود بالدراسة الفنية كل ما هو مرتبط بإنشاء المشروع وتشييد أقسامه وإقامة آلاته وتحديد احتياجاته من مستلزمات الإنتاج وتقدير التكاليف الاستثمارية وتكاليف التشغيل للسنة القياسية، وبصفة عامة تتناول الدراسة الفنية للمشروع الجوانب </a:t>
            </a:r>
            <a:r>
              <a:rPr lang="ar-SA" b="1" dirty="0" err="1" smtClean="0"/>
              <a:t>التالية:</a:t>
            </a:r>
            <a:endParaRPr lang="ar-SA" b="1" dirty="0" smtClean="0"/>
          </a:p>
          <a:p>
            <a:pPr algn="r" rtl="1"/>
            <a:r>
              <a:rPr lang="ar-SA" b="1" dirty="0" smtClean="0">
                <a:solidFill>
                  <a:schemeClr val="accent6"/>
                </a:solidFill>
                <a:latin typeface="Arial" pitchFamily="34" charset="0"/>
                <a:cs typeface="Arial" pitchFamily="34" charset="0"/>
              </a:rPr>
              <a:t>( </a:t>
            </a:r>
            <a:r>
              <a:rPr lang="ar-SA" b="1" dirty="0" err="1" smtClean="0">
                <a:solidFill>
                  <a:schemeClr val="accent6"/>
                </a:solidFill>
                <a:latin typeface="Arial" pitchFamily="34" charset="0"/>
                <a:cs typeface="Arial" pitchFamily="34" charset="0"/>
              </a:rPr>
              <a:t>أ </a:t>
            </a:r>
            <a:r>
              <a:rPr lang="ar-SA" b="1" dirty="0" smtClean="0">
                <a:solidFill>
                  <a:schemeClr val="accent6"/>
                </a:solidFill>
                <a:latin typeface="Arial" pitchFamily="34" charset="0"/>
                <a:cs typeface="Arial" pitchFamily="34" charset="0"/>
              </a:rPr>
              <a:t>) الدراسة الهندسية </a:t>
            </a:r>
            <a:r>
              <a:rPr lang="ar-SA" b="1" dirty="0" err="1" smtClean="0">
                <a:solidFill>
                  <a:schemeClr val="accent6"/>
                </a:solidFill>
                <a:latin typeface="Arial" pitchFamily="34" charset="0"/>
                <a:cs typeface="Arial" pitchFamily="34" charset="0"/>
              </a:rPr>
              <a:t>للمشروع:</a:t>
            </a:r>
            <a:endParaRPr lang="ar-SA" b="1" dirty="0" smtClean="0">
              <a:solidFill>
                <a:schemeClr val="accent6"/>
              </a:solidFill>
              <a:latin typeface="Arial" pitchFamily="34" charset="0"/>
              <a:cs typeface="Arial" pitchFamily="34" charset="0"/>
            </a:endParaRPr>
          </a:p>
          <a:p>
            <a:pPr lvl="1" algn="r" rtl="1"/>
            <a:r>
              <a:rPr lang="ar-SA" sz="3300" b="1" dirty="0" smtClean="0">
                <a:solidFill>
                  <a:srgbClr val="C00000"/>
                </a:solidFill>
                <a:latin typeface="Arial" pitchFamily="34" charset="0"/>
                <a:cs typeface="Arial" pitchFamily="34" charset="0"/>
              </a:rPr>
              <a:t> </a:t>
            </a:r>
            <a:r>
              <a:rPr lang="ar-SA" sz="1800" b="1" dirty="0" smtClean="0">
                <a:solidFill>
                  <a:srgbClr val="C00000"/>
                </a:solidFill>
                <a:latin typeface="Arial" pitchFamily="34" charset="0"/>
                <a:cs typeface="Arial" pitchFamily="34" charset="0"/>
              </a:rPr>
              <a:t>دراسة وتحليل موقع المشروع.</a:t>
            </a:r>
          </a:p>
          <a:p>
            <a:pPr marL="708660" lvl="1" indent="-342900" algn="just" rtl="1">
              <a:defRPr/>
            </a:pPr>
            <a:r>
              <a:rPr lang="ar-SA" sz="1800" b="1" dirty="0" smtClean="0">
                <a:solidFill>
                  <a:srgbClr val="C00000"/>
                </a:solidFill>
                <a:latin typeface="Arial" pitchFamily="34" charset="0"/>
                <a:cs typeface="Arial" pitchFamily="34" charset="0"/>
              </a:rPr>
              <a:t>دراسة العملية الإنتاجية وتحديد المساحات المطلوبة.</a:t>
            </a:r>
          </a:p>
          <a:p>
            <a:pPr marL="708660" lvl="1" indent="-342900" algn="just" rtl="1">
              <a:defRPr/>
            </a:pPr>
            <a:r>
              <a:rPr lang="ar-SA" sz="1800" b="1" dirty="0" smtClean="0">
                <a:solidFill>
                  <a:srgbClr val="C00000"/>
                </a:solidFill>
                <a:latin typeface="Arial" pitchFamily="34" charset="0"/>
                <a:cs typeface="Arial" pitchFamily="34" charset="0"/>
              </a:rPr>
              <a:t>تحديد احتياجات المشروع من الآلات والمعدات.</a:t>
            </a:r>
          </a:p>
          <a:p>
            <a:pPr marL="708660" lvl="1" indent="-342900" algn="just" rtl="1">
              <a:defRPr/>
            </a:pPr>
            <a:r>
              <a:rPr lang="ar-SA" sz="1800" b="1" dirty="0" smtClean="0">
                <a:solidFill>
                  <a:srgbClr val="C00000"/>
                </a:solidFill>
                <a:latin typeface="Arial" pitchFamily="34" charset="0"/>
                <a:cs typeface="Arial" pitchFamily="34" charset="0"/>
              </a:rPr>
              <a:t>تحديد احتياجات المشروع من الخامات والمستلزمات.</a:t>
            </a:r>
          </a:p>
          <a:p>
            <a:pPr marL="708660" lvl="1" indent="-342900" algn="just" rtl="1">
              <a:defRPr/>
            </a:pPr>
            <a:r>
              <a:rPr lang="ar-SA" sz="1800" b="1" dirty="0" smtClean="0">
                <a:solidFill>
                  <a:srgbClr val="C00000"/>
                </a:solidFill>
                <a:latin typeface="Arial" pitchFamily="34" charset="0"/>
                <a:cs typeface="Arial" pitchFamily="34" charset="0"/>
              </a:rPr>
              <a:t>تقدير احتياجات المشروع من الطاقة.</a:t>
            </a:r>
          </a:p>
          <a:p>
            <a:pPr marL="708660" lvl="1" indent="-342900" algn="just" rtl="1">
              <a:defRPr/>
            </a:pPr>
            <a:r>
              <a:rPr lang="ar-SA" sz="1800" b="1" dirty="0" smtClean="0">
                <a:solidFill>
                  <a:srgbClr val="C00000"/>
                </a:solidFill>
                <a:latin typeface="Arial" pitchFamily="34" charset="0"/>
                <a:cs typeface="Arial" pitchFamily="34" charset="0"/>
              </a:rPr>
              <a:t>تقدير احتياجات المشروع من الأثاث ووسائل النقل.</a:t>
            </a:r>
          </a:p>
          <a:p>
            <a:pPr marL="708660" lvl="1" indent="-342900" algn="just" rtl="1">
              <a:defRPr/>
            </a:pPr>
            <a:r>
              <a:rPr lang="ar-SA" sz="1800" b="1" dirty="0" smtClean="0">
                <a:solidFill>
                  <a:srgbClr val="C00000"/>
                </a:solidFill>
                <a:latin typeface="Arial" pitchFamily="34" charset="0"/>
                <a:cs typeface="Arial" pitchFamily="34" charset="0"/>
              </a:rPr>
              <a:t>تقدير احتياجات المشروع من العمالة المباشرة والاحتياجات الإشرافية والإدارية وهيكل تنظيمها.</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normAutofit/>
          </a:bodyPr>
          <a:lstStyle/>
          <a:p>
            <a:pPr algn="r" rtl="1"/>
            <a:r>
              <a:rPr lang="ar-SA" sz="3600" b="1" dirty="0" smtClean="0">
                <a:solidFill>
                  <a:srgbClr val="7030A0"/>
                </a:solidFill>
                <a:effectLst>
                  <a:outerShdw blurRad="38100" dist="38100" dir="2700000" algn="tl">
                    <a:srgbClr val="000000">
                      <a:alpha val="43137"/>
                    </a:srgbClr>
                  </a:outerShdw>
                </a:effectLst>
              </a:rPr>
              <a:t> الدراسة الفنية للمشروع: 2 </a:t>
            </a:r>
            <a:endParaRPr lang="en-US" sz="3600" dirty="0"/>
          </a:p>
        </p:txBody>
      </p:sp>
      <p:sp>
        <p:nvSpPr>
          <p:cNvPr id="4" name="Content Placeholder 3"/>
          <p:cNvSpPr>
            <a:spLocks noGrp="1"/>
          </p:cNvSpPr>
          <p:nvPr>
            <p:ph sz="quarter" idx="1"/>
          </p:nvPr>
        </p:nvSpPr>
        <p:spPr/>
        <p:txBody>
          <a:bodyPr>
            <a:normAutofit/>
          </a:bodyPr>
          <a:lstStyle/>
          <a:p>
            <a:pPr algn="r" rtl="1"/>
            <a:r>
              <a:rPr lang="ar-SA" b="1" dirty="0" err="1" smtClean="0">
                <a:solidFill>
                  <a:srgbClr val="002060"/>
                </a:solidFill>
              </a:rPr>
              <a:t>(ب </a:t>
            </a:r>
            <a:r>
              <a:rPr lang="ar-SA" b="1" dirty="0" smtClean="0">
                <a:solidFill>
                  <a:srgbClr val="002060"/>
                </a:solidFill>
              </a:rPr>
              <a:t>) تقدير تكاليف </a:t>
            </a:r>
            <a:r>
              <a:rPr lang="ar-SA" b="1" dirty="0" err="1" smtClean="0">
                <a:solidFill>
                  <a:srgbClr val="002060"/>
                </a:solidFill>
              </a:rPr>
              <a:t>المشروع:</a:t>
            </a:r>
            <a:endParaRPr lang="ar-SA" b="1" dirty="0" smtClean="0">
              <a:solidFill>
                <a:srgbClr val="002060"/>
              </a:solidFill>
            </a:endParaRPr>
          </a:p>
          <a:p>
            <a:pPr marL="708660" lvl="1" indent="-342900" algn="just" rtl="1">
              <a:lnSpc>
                <a:spcPct val="150000"/>
              </a:lnSpc>
            </a:pPr>
            <a:r>
              <a:rPr lang="ar-SA" b="1" dirty="0" smtClean="0"/>
              <a:t>تركز الدراسة </a:t>
            </a:r>
            <a:r>
              <a:rPr lang="ar-SA" b="1" dirty="0" err="1" smtClean="0"/>
              <a:t>التكاليفية</a:t>
            </a:r>
            <a:r>
              <a:rPr lang="ar-SA" b="1" dirty="0" smtClean="0"/>
              <a:t> للمشروع على إعداد القوائم المالية التي تمكن من تقدير الاحتياجات المالية، وتتضمن دراسة تكاليف </a:t>
            </a:r>
            <a:r>
              <a:rPr lang="ar-SA" b="1" dirty="0" err="1" smtClean="0"/>
              <a:t>المشروع:</a:t>
            </a:r>
            <a:endParaRPr lang="ar-SA" b="1" dirty="0" smtClean="0"/>
          </a:p>
          <a:p>
            <a:pPr marL="708660" lvl="1" indent="-342900" algn="just" rtl="1">
              <a:lnSpc>
                <a:spcPct val="150000"/>
              </a:lnSpc>
            </a:pPr>
            <a:r>
              <a:rPr lang="ar-SA" b="1" dirty="0" smtClean="0"/>
              <a:t>- تقدير التكاليف الاستثمارية للمشروع.</a:t>
            </a:r>
          </a:p>
          <a:p>
            <a:pPr marL="708660" lvl="1" indent="-342900" algn="just" rtl="1">
              <a:lnSpc>
                <a:spcPct val="150000"/>
              </a:lnSpc>
            </a:pPr>
            <a:r>
              <a:rPr lang="ar-SA" b="1" dirty="0" smtClean="0"/>
              <a:t>- تقدير تكاليف التشغيل لسنة قياسية.</a:t>
            </a:r>
            <a:endParaRPr lang="en-US" sz="9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94122"/>
          </a:xfrm>
        </p:spPr>
        <p:txBody>
          <a:bodyPr anchor="ctr">
            <a:normAutofit/>
          </a:bodyPr>
          <a:lstStyle/>
          <a:p>
            <a:pPr algn="r" rtl="1"/>
            <a:r>
              <a:rPr lang="ar-SA" sz="4000" b="1" dirty="0" smtClean="0">
                <a:solidFill>
                  <a:srgbClr val="7030A0"/>
                </a:solidFill>
                <a:effectLst>
                  <a:outerShdw blurRad="38100" dist="38100" dir="2700000" algn="tl">
                    <a:srgbClr val="000000">
                      <a:alpha val="43137"/>
                    </a:srgbClr>
                  </a:outerShdw>
                </a:effectLst>
              </a:rPr>
              <a:t> الدراسة الفنية للمشروع: 3 </a:t>
            </a:r>
            <a:endParaRPr lang="en-US" sz="4000" dirty="0"/>
          </a:p>
        </p:txBody>
      </p:sp>
      <p:sp>
        <p:nvSpPr>
          <p:cNvPr id="3" name="Content Placeholder 2"/>
          <p:cNvSpPr>
            <a:spLocks noGrp="1"/>
          </p:cNvSpPr>
          <p:nvPr>
            <p:ph sz="quarter" idx="1"/>
          </p:nvPr>
        </p:nvSpPr>
        <p:spPr>
          <a:xfrm>
            <a:off x="467544" y="1268760"/>
            <a:ext cx="7467600" cy="4873752"/>
          </a:xfrm>
        </p:spPr>
        <p:txBody>
          <a:bodyPr>
            <a:normAutofit/>
          </a:bodyPr>
          <a:lstStyle/>
          <a:p>
            <a:pPr marL="457200" indent="-457200" algn="r" rtl="1"/>
            <a:r>
              <a:rPr lang="ar-SA" b="1" dirty="0" smtClean="0"/>
              <a:t>أي مشروع يتطلب المعلومات الفنية التالية لدراسة </a:t>
            </a:r>
            <a:r>
              <a:rPr lang="ar-SA" b="1" dirty="0" smtClean="0">
                <a:latin typeface="Arial" pitchFamily="34" charset="0"/>
              </a:rPr>
              <a:t>وتحليل المشروع </a:t>
            </a:r>
            <a:r>
              <a:rPr lang="ar-SA" b="1" dirty="0" err="1" smtClean="0">
                <a:latin typeface="Arial" pitchFamily="34" charset="0"/>
              </a:rPr>
              <a:t>ومنها :</a:t>
            </a:r>
            <a:r>
              <a:rPr lang="ar-SA" b="1" dirty="0" smtClean="0">
                <a:latin typeface="Arial" pitchFamily="34" charset="0"/>
              </a:rPr>
              <a:t> </a:t>
            </a:r>
          </a:p>
          <a:p>
            <a:pPr marL="708660" lvl="1" indent="-342900" algn="just" rtl="1">
              <a:defRPr/>
            </a:pPr>
            <a:r>
              <a:rPr lang="ar-SA" dirty="0" smtClean="0">
                <a:latin typeface="Arial" pitchFamily="34" charset="0"/>
                <a:cs typeface="Arial" pitchFamily="34" charset="0"/>
              </a:rPr>
              <a:t>دراسة العملية الإنتاجية وتحديد المساحات المطلوبة.</a:t>
            </a:r>
          </a:p>
          <a:p>
            <a:pPr marL="708660" lvl="1" indent="-342900" algn="just" rtl="1">
              <a:defRPr/>
            </a:pPr>
            <a:r>
              <a:rPr lang="ar-SA" dirty="0" smtClean="0">
                <a:latin typeface="Arial" pitchFamily="34" charset="0"/>
                <a:cs typeface="Arial" pitchFamily="34" charset="0"/>
              </a:rPr>
              <a:t>تحديد احتياجات المشروع من الآلات والمعدات.</a:t>
            </a:r>
          </a:p>
          <a:p>
            <a:pPr marL="708660" lvl="1" indent="-342900" algn="just" rtl="1">
              <a:defRPr/>
            </a:pPr>
            <a:r>
              <a:rPr lang="ar-SA" dirty="0" smtClean="0">
                <a:latin typeface="Arial" pitchFamily="34" charset="0"/>
                <a:cs typeface="Arial" pitchFamily="34" charset="0"/>
              </a:rPr>
              <a:t>تحديد احتياجات المشروع من الخامات والمستلزمات.</a:t>
            </a:r>
          </a:p>
          <a:p>
            <a:pPr marL="708660" lvl="1" indent="-342900" algn="just" rtl="1">
              <a:defRPr/>
            </a:pPr>
            <a:r>
              <a:rPr lang="ar-SA" dirty="0" smtClean="0">
                <a:latin typeface="Arial" pitchFamily="34" charset="0"/>
                <a:cs typeface="Arial" pitchFamily="34" charset="0"/>
              </a:rPr>
              <a:t>تقدير احتياجات المشروع من الطاقة.</a:t>
            </a:r>
          </a:p>
          <a:p>
            <a:pPr marL="708660" lvl="1" indent="-342900" algn="just" rtl="1">
              <a:defRPr/>
            </a:pPr>
            <a:r>
              <a:rPr lang="ar-SA" dirty="0" smtClean="0">
                <a:latin typeface="Arial" pitchFamily="34" charset="0"/>
                <a:cs typeface="Arial" pitchFamily="34" charset="0"/>
              </a:rPr>
              <a:t>تقدير احتياجات المشروع من الأثاث ووسائل النقل.</a:t>
            </a:r>
          </a:p>
          <a:p>
            <a:pPr marL="708660" lvl="1" indent="-342900" algn="just" rtl="1">
              <a:defRPr/>
            </a:pPr>
            <a:r>
              <a:rPr lang="ar-SA" dirty="0" smtClean="0">
                <a:latin typeface="Arial" pitchFamily="34" charset="0"/>
                <a:cs typeface="Arial" pitchFamily="34" charset="0"/>
              </a:rPr>
              <a:t>تقدير احتياجات المشروع من العمالة المباشرة والاحتياجات الإشرافية والإدارية وهيكل تنظيمها.</a:t>
            </a:r>
          </a:p>
          <a:p>
            <a:pPr marL="457200" indent="-457200" algn="r" rtl="1"/>
            <a:r>
              <a:rPr lang="ar-SA" b="1" dirty="0" smtClean="0"/>
              <a:t>بالتالي كل عنصر ذكر اعلاه سوف يكون محور للقياس لتحديد تكاليف </a:t>
            </a:r>
            <a:r>
              <a:rPr lang="ar-SA" b="1" dirty="0" err="1" smtClean="0"/>
              <a:t>المشروع.</a:t>
            </a:r>
            <a:r>
              <a:rPr lang="ar-SA" b="1" dirty="0" smtClean="0"/>
              <a:t> </a:t>
            </a:r>
            <a:endParaRPr lang="en-US"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331640" y="260648"/>
            <a:ext cx="7467600" cy="1143000"/>
          </a:xfrm>
        </p:spPr>
        <p:txBody>
          <a:bodyPr>
            <a:normAutofit/>
          </a:bodyPr>
          <a:lstStyle/>
          <a:p>
            <a:pPr algn="ctr" rtl="1"/>
            <a:r>
              <a:rPr lang="ar-SA" sz="4400" b="1" u="sng" dirty="0" smtClean="0">
                <a:solidFill>
                  <a:srgbClr val="C00000"/>
                </a:solidFill>
                <a:effectLst>
                  <a:outerShdw blurRad="38100" dist="38100" dir="2700000" algn="tl">
                    <a:srgbClr val="000000">
                      <a:alpha val="43137"/>
                    </a:srgbClr>
                  </a:outerShdw>
                </a:effectLst>
              </a:rPr>
              <a:t>الدراسات التي تتطلبها جدوى المشروع </a:t>
            </a:r>
            <a:endParaRPr lang="en-US" sz="4400" b="1" u="sng" dirty="0">
              <a:solidFill>
                <a:srgbClr val="C00000"/>
              </a:solidFill>
              <a:effectLst>
                <a:outerShdw blurRad="38100" dist="38100" dir="2700000" algn="tl">
                  <a:srgbClr val="000000">
                    <a:alpha val="43137"/>
                  </a:srgbClr>
                </a:outerShdw>
              </a:effectLst>
            </a:endParaRPr>
          </a:p>
        </p:txBody>
      </p:sp>
      <p:sp>
        <p:nvSpPr>
          <p:cNvPr id="6" name="Content Placeholder 5"/>
          <p:cNvSpPr>
            <a:spLocks noGrp="1"/>
          </p:cNvSpPr>
          <p:nvPr>
            <p:ph sz="quarter" idx="1"/>
          </p:nvPr>
        </p:nvSpPr>
        <p:spPr>
          <a:xfrm>
            <a:off x="1547664" y="1628800"/>
            <a:ext cx="6891536" cy="4873752"/>
          </a:xfrm>
        </p:spPr>
        <p:txBody>
          <a:bodyPr>
            <a:normAutofit/>
          </a:bodyPr>
          <a:lstStyle/>
          <a:p>
            <a:pPr algn="r" rtl="1">
              <a:lnSpc>
                <a:spcPct val="150000"/>
              </a:lnSpc>
            </a:pPr>
            <a:r>
              <a:rPr lang="ar-SA" sz="2800" b="1" dirty="0" smtClean="0">
                <a:effectLst>
                  <a:outerShdw blurRad="38100" dist="38100" dir="2700000" algn="tl">
                    <a:srgbClr val="000000">
                      <a:alpha val="43137"/>
                    </a:srgbClr>
                  </a:outerShdw>
                </a:effectLst>
              </a:rPr>
              <a:t>الدراسة التسويقية  </a:t>
            </a:r>
          </a:p>
          <a:p>
            <a:pPr algn="r" rtl="1">
              <a:lnSpc>
                <a:spcPct val="150000"/>
              </a:lnSpc>
            </a:pPr>
            <a:r>
              <a:rPr lang="ar-SA" sz="2800" b="1" dirty="0" smtClean="0">
                <a:effectLst>
                  <a:outerShdw blurRad="38100" dist="38100" dir="2700000" algn="tl">
                    <a:srgbClr val="000000">
                      <a:alpha val="43137"/>
                    </a:srgbClr>
                  </a:outerShdw>
                </a:effectLst>
              </a:rPr>
              <a:t>الدراسة الفنية </a:t>
            </a:r>
          </a:p>
          <a:p>
            <a:pPr algn="r" rtl="1">
              <a:lnSpc>
                <a:spcPct val="150000"/>
              </a:lnSpc>
            </a:pPr>
            <a:r>
              <a:rPr lang="ar-SA" sz="4800" b="1" dirty="0" smtClean="0">
                <a:solidFill>
                  <a:srgbClr val="0070C0"/>
                </a:solidFill>
                <a:effectLst>
                  <a:outerShdw blurRad="38100" dist="38100" dir="2700000" algn="tl">
                    <a:srgbClr val="000000">
                      <a:alpha val="43137"/>
                    </a:srgbClr>
                  </a:outerShdw>
                </a:effectLst>
              </a:rPr>
              <a:t>الدراسة المالية </a:t>
            </a:r>
          </a:p>
          <a:p>
            <a:pPr algn="r" rtl="1">
              <a:lnSpc>
                <a:spcPct val="150000"/>
              </a:lnSpc>
            </a:pPr>
            <a:r>
              <a:rPr lang="ar-SA" sz="2800" b="1" dirty="0" smtClean="0"/>
              <a:t>تقدير الربحية </a:t>
            </a:r>
          </a:p>
          <a:p>
            <a:pPr algn="r" rtl="1">
              <a:lnSpc>
                <a:spcPct val="150000"/>
              </a:lnSpc>
            </a:pPr>
            <a:endParaRPr lang="en-US" sz="2800" b="1" dirty="0"/>
          </a:p>
        </p:txBody>
      </p:sp>
      <p:pic>
        <p:nvPicPr>
          <p:cNvPr id="4098" name="Picture 2" descr="C:\Users\SONY\AppData\Local\Microsoft\Windows\Temporary Internet Files\Content.IE5\VYF5Q96V\MP900448698[1].jpg"/>
          <p:cNvPicPr>
            <a:picLocks noChangeAspect="1" noChangeArrowheads="1"/>
          </p:cNvPicPr>
          <p:nvPr/>
        </p:nvPicPr>
        <p:blipFill>
          <a:blip r:embed="rId2" cstate="print"/>
          <a:srcRect/>
          <a:stretch>
            <a:fillRect/>
          </a:stretch>
        </p:blipFill>
        <p:spPr bwMode="auto">
          <a:xfrm>
            <a:off x="0" y="0"/>
            <a:ext cx="971600"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to="" calcmode="lin" valueType="num">
                                      <p:cBhvr>
                                        <p:cTn id="7" dur="1" fill="hold"/>
                                        <p:tgtEl>
                                          <p:spTgt spid="6">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32656"/>
            <a:ext cx="7467600" cy="778098"/>
          </a:xfrm>
        </p:spPr>
        <p:txBody>
          <a:bodyPr anchor="ctr">
            <a:normAutofit/>
          </a:bodyPr>
          <a:lstStyle/>
          <a:p>
            <a:pPr algn="r" rtl="1"/>
            <a:r>
              <a:rPr lang="ar-SA" sz="3600" b="1" dirty="0" smtClean="0">
                <a:solidFill>
                  <a:srgbClr val="C00000"/>
                </a:solidFill>
                <a:effectLst>
                  <a:outerShdw blurRad="38100" dist="38100" dir="2700000" algn="tl">
                    <a:srgbClr val="000000">
                      <a:alpha val="43137"/>
                    </a:srgbClr>
                  </a:outerShdw>
                </a:effectLst>
              </a:rPr>
              <a:t>دراسة الجدوى المالية للمشـروع</a:t>
            </a:r>
            <a:endParaRPr lang="en-US" sz="3600" dirty="0"/>
          </a:p>
        </p:txBody>
      </p:sp>
      <p:sp>
        <p:nvSpPr>
          <p:cNvPr id="3" name="Content Placeholder 2"/>
          <p:cNvSpPr>
            <a:spLocks noGrp="1"/>
          </p:cNvSpPr>
          <p:nvPr>
            <p:ph sz="quarter" idx="1"/>
          </p:nvPr>
        </p:nvSpPr>
        <p:spPr/>
        <p:txBody>
          <a:bodyPr/>
          <a:lstStyle/>
          <a:p>
            <a:pPr marL="179388" indent="-179388" algn="r" rtl="1">
              <a:buClr>
                <a:srgbClr val="C00000"/>
              </a:buClr>
              <a:buSzPct val="85000"/>
              <a:buFont typeface="Courier New" pitchFamily="49" charset="0"/>
              <a:buChar char="o"/>
              <a:defRPr/>
            </a:pPr>
            <a:r>
              <a:rPr lang="ar-SA" b="1" dirty="0" smtClean="0">
                <a:solidFill>
                  <a:srgbClr val="002060"/>
                </a:solidFill>
                <a:latin typeface="Akhbar MT"/>
              </a:rPr>
              <a:t>تركز دراسة الجدوى المالية في تحليلاتها على مستوى المشروع كوحدة مستقلة من وجهة نظـر </a:t>
            </a:r>
            <a:r>
              <a:rPr lang="ar-SA" b="1" dirty="0" err="1" smtClean="0">
                <a:solidFill>
                  <a:srgbClr val="002060"/>
                </a:solidFill>
                <a:latin typeface="Akhbar MT"/>
              </a:rPr>
              <a:t>المستثمرين.</a:t>
            </a:r>
            <a:r>
              <a:rPr lang="ar-SA" b="1" dirty="0" smtClean="0">
                <a:solidFill>
                  <a:srgbClr val="002060"/>
                </a:solidFill>
                <a:latin typeface="Akhbar MT"/>
              </a:rPr>
              <a:t> </a:t>
            </a:r>
          </a:p>
          <a:p>
            <a:pPr marL="179388" indent="-179388" algn="r" rtl="1">
              <a:buClr>
                <a:srgbClr val="C00000"/>
              </a:buClr>
              <a:buSzPct val="85000"/>
              <a:buFont typeface="Courier New" pitchFamily="49" charset="0"/>
              <a:buChar char="o"/>
              <a:defRPr/>
            </a:pPr>
            <a:r>
              <a:rPr lang="ar-SA" b="1" dirty="0" smtClean="0">
                <a:solidFill>
                  <a:srgbClr val="002060"/>
                </a:solidFill>
                <a:latin typeface="Akhbar MT"/>
              </a:rPr>
              <a:t>تهتم بقياس الآثار المباشرة للمشروع دون أن تمتد لقياس الآثار غير المباشرة والتى تمس جوانب مختلفة من الحياة الاقتصادية والاجتماعية.</a:t>
            </a:r>
          </a:p>
          <a:p>
            <a:pPr marL="179388" indent="-179388" algn="r" rtl="1">
              <a:buClr>
                <a:srgbClr val="C00000"/>
              </a:buClr>
              <a:buSzPct val="85000"/>
              <a:buFont typeface="Courier New" pitchFamily="49" charset="0"/>
              <a:buChar char="o"/>
              <a:defRPr/>
            </a:pPr>
            <a:r>
              <a:rPr lang="ar-SA" b="1" dirty="0" smtClean="0">
                <a:solidFill>
                  <a:srgbClr val="002060"/>
                </a:solidFill>
                <a:latin typeface="Akhbar MT"/>
              </a:rPr>
              <a:t>يتم قياس الجدوى المالية فى صورة تحليل رقمى يعتمد على البيانات التى يتم إعداد معظمهـا خلال المرحلة الأولى للدراسة.</a:t>
            </a:r>
            <a:endParaRPr lang="en-US" b="1" dirty="0" smtClean="0">
              <a:solidFill>
                <a:srgbClr val="002060"/>
              </a:solidFill>
              <a:latin typeface="Akhbar MT"/>
            </a:endParaRPr>
          </a:p>
          <a:p>
            <a:pPr marL="179388" indent="-179388" algn="r" rtl="1">
              <a:buClr>
                <a:srgbClr val="C00000"/>
              </a:buClr>
              <a:buSzPct val="85000"/>
              <a:buFont typeface="Courier New" pitchFamily="49" charset="0"/>
              <a:buChar char="o"/>
              <a:defRPr/>
            </a:pPr>
            <a:r>
              <a:rPr lang="ar-SA" dirty="0" smtClean="0">
                <a:solidFill>
                  <a:srgbClr val="002060"/>
                </a:solidFill>
                <a:latin typeface="Akhbar MT"/>
              </a:rPr>
              <a:t> </a:t>
            </a:r>
            <a:r>
              <a:rPr lang="ar-SA" b="1" dirty="0" smtClean="0">
                <a:solidFill>
                  <a:srgbClr val="002060"/>
                </a:solidFill>
                <a:latin typeface="Akhbar MT"/>
              </a:rPr>
              <a:t>إذا كانت دراسة الجدوى تنتهي إلى مقاييس موجزة مثل صافى القيمة الحالية ومعدل العائد الداخلي إلا انه لابد من التأكيد على أن هذه مقاييس موجزة ولكن الأهم المهم هو الاعتبار الأساسي لكل العوامل الفنية، والمؤسسية، والمالية، والاقتصادية، والاجتماعية التي تصنع مشروعاً جيداً.</a:t>
            </a:r>
            <a:endParaRPr lang="en-US" b="1" dirty="0" smtClean="0">
              <a:solidFill>
                <a:srgbClr val="002060"/>
              </a:solidFill>
              <a:latin typeface="Akhbar M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871208"/>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rPr>
              <a:t>أهداف التحليل المالى</a:t>
            </a:r>
            <a:endParaRPr lang="en-US" sz="3600"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7584" y="1340768"/>
            <a:ext cx="7554416" cy="5112568"/>
          </a:xfrm>
        </p:spPr>
        <p:txBody>
          <a:bodyPr>
            <a:normAutofit/>
          </a:bodyPr>
          <a:lstStyle/>
          <a:p>
            <a:pPr algn="r" rtl="1" eaLnBrk="1" fontAlgn="auto" hangingPunct="1">
              <a:lnSpc>
                <a:spcPct val="150000"/>
              </a:lnSpc>
              <a:spcBef>
                <a:spcPts val="600"/>
              </a:spcBef>
              <a:spcAft>
                <a:spcPts val="600"/>
              </a:spcAft>
              <a:buClr>
                <a:srgbClr val="002060"/>
              </a:buClr>
              <a:buSzPct val="85000"/>
              <a:buFont typeface="Wingdings 2"/>
              <a:buChar char=""/>
              <a:defRPr/>
            </a:pPr>
            <a:r>
              <a:rPr lang="ar-SA" sz="2800" b="1" u="sng" dirty="0" smtClean="0">
                <a:cs typeface="+mj-cs"/>
              </a:rPr>
              <a:t>قـياس قـدرة المشروع </a:t>
            </a:r>
            <a:r>
              <a:rPr lang="ar-SA" sz="2800" b="1" dirty="0">
                <a:cs typeface="+mj-cs"/>
              </a:rPr>
              <a:t>ـ </a:t>
            </a:r>
            <a:r>
              <a:rPr lang="ar-SA" sz="2800" dirty="0" smtClean="0">
                <a:cs typeface="+mj-cs"/>
              </a:rPr>
              <a:t>من خلال </a:t>
            </a:r>
            <a:r>
              <a:rPr lang="ar-SA" sz="2800" i="1" dirty="0" smtClean="0">
                <a:effectLst>
                  <a:outerShdw blurRad="38100" dist="38100" dir="2700000" algn="tl">
                    <a:srgbClr val="000000">
                      <a:alpha val="43137"/>
                    </a:srgbClr>
                  </a:outerShdw>
                </a:effectLst>
                <a:cs typeface="+mj-cs"/>
              </a:rPr>
              <a:t>صافى التدفقات النقدية</a:t>
            </a:r>
            <a:r>
              <a:rPr lang="ar-SA" sz="2800" b="1" i="1" dirty="0" smtClean="0">
                <a:cs typeface="+mj-cs"/>
              </a:rPr>
              <a:t> </a:t>
            </a:r>
            <a:r>
              <a:rPr lang="ar-SA" sz="2800" dirty="0" smtClean="0">
                <a:cs typeface="+mj-cs"/>
              </a:rPr>
              <a:t>ـ على </a:t>
            </a:r>
            <a:r>
              <a:rPr lang="ar-SA" sz="2800" b="1" i="1" dirty="0" smtClean="0">
                <a:cs typeface="+mj-cs"/>
              </a:rPr>
              <a:t>اسـترداد الاستثمارات </a:t>
            </a:r>
            <a:r>
              <a:rPr lang="ar-SA" sz="2800" dirty="0" smtClean="0">
                <a:cs typeface="+mj-cs"/>
              </a:rPr>
              <a:t>التي سيتحملها</a:t>
            </a:r>
            <a:r>
              <a:rPr lang="ar-SA" sz="2800" dirty="0">
                <a:cs typeface="+mj-cs"/>
              </a:rPr>
              <a:t>، </a:t>
            </a:r>
            <a:r>
              <a:rPr lang="ar-SA" sz="2800" dirty="0" smtClean="0">
                <a:cs typeface="+mj-cs"/>
              </a:rPr>
              <a:t>و خلال </a:t>
            </a:r>
            <a:r>
              <a:rPr lang="ar-SA" sz="2800" i="1" dirty="0" smtClean="0">
                <a:effectLst>
                  <a:outerShdw blurRad="38100" dist="38100" dir="2700000" algn="tl">
                    <a:srgbClr val="000000">
                      <a:alpha val="43137"/>
                    </a:srgbClr>
                  </a:outerShdw>
                </a:effectLst>
                <a:cs typeface="+mj-cs"/>
              </a:rPr>
              <a:t>فترة استرداد </a:t>
            </a:r>
            <a:r>
              <a:rPr lang="ar-SA" sz="2800" dirty="0" smtClean="0">
                <a:cs typeface="+mj-cs"/>
              </a:rPr>
              <a:t>مقبولة</a:t>
            </a:r>
            <a:r>
              <a:rPr lang="ar-SA" sz="2800" dirty="0">
                <a:cs typeface="+mj-cs"/>
              </a:rPr>
              <a:t>.</a:t>
            </a:r>
            <a:endParaRPr lang="en-US" sz="2800" dirty="0">
              <a:cs typeface="+mj-cs"/>
            </a:endParaRPr>
          </a:p>
          <a:p>
            <a:pPr algn="r" rtl="1" eaLnBrk="1" fontAlgn="auto" hangingPunct="1">
              <a:lnSpc>
                <a:spcPct val="150000"/>
              </a:lnSpc>
              <a:spcBef>
                <a:spcPts val="600"/>
              </a:spcBef>
              <a:spcAft>
                <a:spcPts val="600"/>
              </a:spcAft>
              <a:buClr>
                <a:srgbClr val="002060"/>
              </a:buClr>
              <a:buSzPct val="85000"/>
              <a:buFont typeface="Wingdings 2"/>
              <a:buChar char=""/>
              <a:defRPr/>
            </a:pPr>
            <a:r>
              <a:rPr lang="ar-SA" sz="2800" b="1" u="sng" dirty="0" smtClean="0">
                <a:cs typeface="+mj-cs"/>
              </a:rPr>
              <a:t>قـياس ربـحية الـمشروع </a:t>
            </a:r>
            <a:r>
              <a:rPr lang="ar-SA" sz="2800" dirty="0" smtClean="0">
                <a:cs typeface="+mj-cs"/>
              </a:rPr>
              <a:t>وقـدرته على</a:t>
            </a:r>
            <a:r>
              <a:rPr lang="ar-SA" sz="2800" dirty="0" smtClean="0">
                <a:effectLst>
                  <a:outerShdw blurRad="38100" dist="38100" dir="2700000" algn="tl">
                    <a:srgbClr val="000000">
                      <a:alpha val="43137"/>
                    </a:srgbClr>
                  </a:outerShdw>
                </a:effectLst>
                <a:cs typeface="+mj-cs"/>
              </a:rPr>
              <a:t> </a:t>
            </a:r>
            <a:r>
              <a:rPr lang="ar-SA" sz="2800" i="1" dirty="0" smtClean="0">
                <a:effectLst>
                  <a:outerShdw blurRad="38100" dist="38100" dir="2700000" algn="tl">
                    <a:srgbClr val="000000">
                      <a:alpha val="43137"/>
                    </a:srgbClr>
                  </a:outerShdw>
                </a:effectLst>
                <a:cs typeface="+mj-cs"/>
              </a:rPr>
              <a:t>تحـقيق عـائد</a:t>
            </a:r>
            <a:r>
              <a:rPr lang="ar-SA" sz="2800" b="1" i="1" dirty="0" smtClean="0">
                <a:cs typeface="+mj-cs"/>
              </a:rPr>
              <a:t> </a:t>
            </a:r>
            <a:r>
              <a:rPr lang="ar-SA" sz="2800" dirty="0" smtClean="0">
                <a:cs typeface="+mj-cs"/>
              </a:rPr>
              <a:t>مقبول</a:t>
            </a:r>
            <a:r>
              <a:rPr lang="ar-SA" sz="2800" b="1" dirty="0" smtClean="0">
                <a:cs typeface="+mj-cs"/>
              </a:rPr>
              <a:t>.</a:t>
            </a:r>
            <a:endParaRPr lang="en-US" sz="2800" b="1" dirty="0" smtClean="0">
              <a:cs typeface="+mj-cs"/>
            </a:endParaRPr>
          </a:p>
          <a:p>
            <a:pPr algn="r" rtl="1" eaLnBrk="1" fontAlgn="auto" hangingPunct="1">
              <a:lnSpc>
                <a:spcPct val="150000"/>
              </a:lnSpc>
              <a:spcBef>
                <a:spcPts val="600"/>
              </a:spcBef>
              <a:spcAft>
                <a:spcPts val="600"/>
              </a:spcAft>
              <a:buClr>
                <a:srgbClr val="002060"/>
              </a:buClr>
              <a:buSzPct val="85000"/>
              <a:buFont typeface="Wingdings 2"/>
              <a:buChar char=""/>
              <a:defRPr/>
            </a:pPr>
            <a:r>
              <a:rPr lang="ar-SA" sz="2800" b="1" u="sng" dirty="0" smtClean="0">
                <a:cs typeface="+mj-cs"/>
              </a:rPr>
              <a:t>قـياس قـدرة المشروع </a:t>
            </a:r>
            <a:r>
              <a:rPr lang="ar-SA" sz="2800" dirty="0" smtClean="0">
                <a:cs typeface="+mj-cs"/>
              </a:rPr>
              <a:t>على</a:t>
            </a:r>
            <a:r>
              <a:rPr lang="ar-SA" sz="2800" dirty="0" smtClean="0">
                <a:effectLst>
                  <a:outerShdw blurRad="38100" dist="38100" dir="2700000" algn="tl">
                    <a:srgbClr val="000000">
                      <a:alpha val="43137"/>
                    </a:srgbClr>
                  </a:outerShdw>
                </a:effectLst>
                <a:cs typeface="+mj-cs"/>
              </a:rPr>
              <a:t> </a:t>
            </a:r>
            <a:r>
              <a:rPr lang="ar-SA" sz="2800" i="1" dirty="0" smtClean="0">
                <a:effectLst>
                  <a:outerShdw blurRad="38100" dist="38100" dir="2700000" algn="tl">
                    <a:srgbClr val="000000">
                      <a:alpha val="43137"/>
                    </a:srgbClr>
                  </a:outerShdw>
                </a:effectLst>
                <a:cs typeface="+mj-cs"/>
              </a:rPr>
              <a:t>الوفاء بالتزاماته تجاه الغير </a:t>
            </a:r>
            <a:r>
              <a:rPr lang="ar-SA" sz="2800" dirty="0" smtClean="0">
                <a:cs typeface="+mj-cs"/>
              </a:rPr>
              <a:t>وبـصفة خاصة تجاه </a:t>
            </a:r>
            <a:r>
              <a:rPr lang="ar-SA" sz="2800" i="1" dirty="0" smtClean="0">
                <a:effectLst>
                  <a:outerShdw blurRad="38100" dist="38100" dir="2700000" algn="tl">
                    <a:srgbClr val="000000">
                      <a:alpha val="43137"/>
                    </a:srgbClr>
                  </a:outerShdw>
                </a:effectLst>
                <a:cs typeface="+mj-cs"/>
              </a:rPr>
              <a:t>مـصادر التمويل الخارجية (بنوك </a:t>
            </a:r>
            <a:r>
              <a:rPr lang="ar-SA" sz="2800" i="1" dirty="0">
                <a:effectLst>
                  <a:outerShdw blurRad="38100" dist="38100" dir="2700000" algn="tl">
                    <a:srgbClr val="000000">
                      <a:alpha val="43137"/>
                    </a:srgbClr>
                  </a:outerShdw>
                </a:effectLst>
                <a:cs typeface="+mj-cs"/>
              </a:rPr>
              <a:t>أو </a:t>
            </a:r>
            <a:r>
              <a:rPr lang="ar-SA" sz="2800" i="1" dirty="0" smtClean="0">
                <a:effectLst>
                  <a:outerShdw blurRad="38100" dist="38100" dir="2700000" algn="tl">
                    <a:srgbClr val="000000">
                      <a:alpha val="43137"/>
                    </a:srgbClr>
                  </a:outerShdw>
                </a:effectLst>
                <a:cs typeface="+mj-cs"/>
              </a:rPr>
              <a:t>إفـراد</a:t>
            </a:r>
            <a:r>
              <a:rPr lang="ar-SA" sz="2800" i="1" dirty="0" err="1" smtClean="0">
                <a:effectLst>
                  <a:outerShdw blurRad="38100" dist="38100" dir="2700000" algn="tl">
                    <a:srgbClr val="000000">
                      <a:alpha val="43137"/>
                    </a:srgbClr>
                  </a:outerShdw>
                </a:effectLst>
                <a:cs typeface="+mj-cs"/>
              </a:rPr>
              <a:t>)</a:t>
            </a:r>
            <a:r>
              <a:rPr lang="ar-SA" sz="2800" dirty="0" err="1" smtClean="0">
                <a:cs typeface="+mj-cs"/>
              </a:rPr>
              <a:t>.</a:t>
            </a:r>
            <a:endParaRPr lang="en-US" sz="2800" dirty="0">
              <a:cs typeface="+mj-cs"/>
            </a:endParaRPr>
          </a:p>
        </p:txBody>
      </p:sp>
    </p:spTree>
  </p:cSld>
  <p:clrMapOvr>
    <a:masterClrMapping/>
  </p:clrMapOvr>
  <p:transition>
    <p:wip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ar-SA" b="1" dirty="0" smtClean="0">
                <a:solidFill>
                  <a:schemeClr val="tx2">
                    <a:tint val="100000"/>
                    <a:shade val="90000"/>
                    <a:satMod val="250000"/>
                    <a:alpha val="100000"/>
                  </a:schemeClr>
                </a:solidFill>
              </a:rPr>
              <a:t>مراحل دراسة الجدوى المالية للمشروع</a:t>
            </a:r>
            <a:endParaRPr lang="en-US" dirty="0"/>
          </a:p>
        </p:txBody>
      </p:sp>
      <p:graphicFrame>
        <p:nvGraphicFramePr>
          <p:cNvPr id="4" name="Content Placeholder 3"/>
          <p:cNvGraphicFramePr>
            <a:graphicFrameLocks noGrp="1"/>
          </p:cNvGraphicFramePr>
          <p:nvPr>
            <p:ph idx="1"/>
          </p:nvPr>
        </p:nvGraphicFramePr>
        <p:xfrm>
          <a:off x="457200" y="16462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rPr>
              <a:t>تقديـر التكلفة الرأسمالية للمشروع </a:t>
            </a:r>
            <a:endParaRPr lang="en-US" sz="3600" dirty="0">
              <a:solidFill>
                <a:srgbClr val="C00000"/>
              </a:solidFill>
              <a:effectLst>
                <a:outerShdw blurRad="38100" dist="38100" dir="2700000" algn="tl">
                  <a:srgbClr val="000000">
                    <a:alpha val="43137"/>
                  </a:srgbClr>
                </a:outerShdw>
              </a:effectLst>
            </a:endParaRPr>
          </a:p>
        </p:txBody>
      </p:sp>
      <p:sp>
        <p:nvSpPr>
          <p:cNvPr id="57347" name="Content Placeholder 2"/>
          <p:cNvSpPr>
            <a:spLocks noGrp="1"/>
          </p:cNvSpPr>
          <p:nvPr>
            <p:ph idx="1"/>
          </p:nvPr>
        </p:nvSpPr>
        <p:spPr/>
        <p:txBody>
          <a:bodyPr/>
          <a:lstStyle/>
          <a:p>
            <a:pPr algn="r" rtl="1" eaLnBrk="1" hangingPunct="1">
              <a:buFont typeface="Wingdings 2" pitchFamily="18" charset="2"/>
              <a:buNone/>
              <a:defRPr/>
            </a:pPr>
            <a:r>
              <a:rPr lang="ar-SA" b="1" dirty="0" smtClean="0"/>
              <a:t>مكونات التكاليف الاستثمارية للمشروع:</a:t>
            </a:r>
            <a:endParaRPr lang="en-US" b="1" dirty="0" smtClean="0"/>
          </a:p>
          <a:p>
            <a:pPr lvl="1" algn="r" rtl="1" eaLnBrk="1" hangingPunct="1">
              <a:defRPr/>
            </a:pPr>
            <a:r>
              <a:rPr lang="ar-SA" sz="3200" b="1" dirty="0" smtClean="0">
                <a:solidFill>
                  <a:srgbClr val="C00000"/>
                </a:solidFill>
              </a:rPr>
              <a:t>أولا:مصروفات ما قبل التشغيل: </a:t>
            </a:r>
          </a:p>
          <a:p>
            <a:pPr lvl="2" algn="r" rtl="1">
              <a:defRPr/>
            </a:pPr>
            <a:r>
              <a:rPr lang="ar-SA" sz="1800" b="1" dirty="0" smtClean="0">
                <a:cs typeface="+mj-cs"/>
              </a:rPr>
              <a:t>نـفـقــات الـدراســات الـخـاصـة بـالـمـشـروع.</a:t>
            </a:r>
            <a:endParaRPr lang="en-US" sz="1800" b="1" dirty="0" smtClean="0">
              <a:cs typeface="+mj-cs"/>
            </a:endParaRPr>
          </a:p>
          <a:p>
            <a:pPr lvl="2" algn="r" rtl="1">
              <a:defRPr/>
            </a:pPr>
            <a:r>
              <a:rPr lang="ar-SA" sz="1800" b="1" dirty="0" smtClean="0">
                <a:cs typeface="+mj-cs"/>
              </a:rPr>
              <a:t>نـفـقــات الـتـسـجـيـل و الـتـرخـيـص.</a:t>
            </a:r>
            <a:endParaRPr lang="en-US" sz="1800" b="1" dirty="0" smtClean="0">
              <a:cs typeface="+mj-cs"/>
            </a:endParaRPr>
          </a:p>
          <a:p>
            <a:pPr lvl="2" algn="r" rtl="1">
              <a:defRPr/>
            </a:pPr>
            <a:r>
              <a:rPr lang="ar-SA" sz="1800" b="1" dirty="0" smtClean="0">
                <a:cs typeface="+mj-cs"/>
              </a:rPr>
              <a:t>تـكـالـيــف الـتـجـارب و بـدء الـتـشـغـيـل.</a:t>
            </a:r>
            <a:endParaRPr lang="en-US" sz="1800" b="1" dirty="0" smtClean="0">
              <a:cs typeface="+mj-cs"/>
            </a:endParaRPr>
          </a:p>
          <a:p>
            <a:pPr lvl="2" algn="r" rtl="1">
              <a:defRPr/>
            </a:pPr>
            <a:r>
              <a:rPr lang="ar-SA" sz="1800" b="1" dirty="0" smtClean="0">
                <a:cs typeface="+mj-cs"/>
              </a:rPr>
              <a:t>فـوائــد فـتـرة الإنـشــاء.</a:t>
            </a:r>
            <a:endParaRPr lang="en-US" sz="1800" b="1" dirty="0" smtClean="0">
              <a:cs typeface="+mj-cs"/>
            </a:endParaRPr>
          </a:p>
          <a:p>
            <a:pPr lvl="2" algn="r" rtl="1">
              <a:defRPr/>
            </a:pPr>
            <a:r>
              <a:rPr lang="ar-SA" sz="1800" b="1" dirty="0" smtClean="0">
                <a:cs typeface="+mj-cs"/>
              </a:rPr>
              <a:t>أجـور مـا قـبـل  الـتـشـغـيــل.</a:t>
            </a:r>
            <a:endParaRPr lang="en-US" sz="1800" b="1" dirty="0" smtClean="0">
              <a:cs typeface="+mj-cs"/>
            </a:endParaRPr>
          </a:p>
          <a:p>
            <a:pPr lvl="2" algn="r" rtl="1">
              <a:defRPr/>
            </a:pPr>
            <a:r>
              <a:rPr lang="ar-SA" sz="1800" b="1" dirty="0" smtClean="0">
                <a:cs typeface="+mj-cs"/>
              </a:rPr>
              <a:t>تـكـالـيــف الانـتـقــال و الـسـفــر قـبــل الـتـشـغـيــل.</a:t>
            </a:r>
            <a:endParaRPr lang="en-US" sz="1800" b="1" dirty="0" smtClean="0">
              <a:cs typeface="+mj-cs"/>
            </a:endParaRPr>
          </a:p>
          <a:p>
            <a:pPr lvl="2" algn="r" rtl="1">
              <a:defRPr/>
            </a:pPr>
            <a:r>
              <a:rPr lang="ar-SA" sz="1800" b="1" dirty="0" smtClean="0">
                <a:cs typeface="+mj-cs"/>
              </a:rPr>
              <a:t>الـحـمـلـة الإعـلانـيـة الـتـمـهـيـديـة.</a:t>
            </a:r>
            <a:endParaRPr lang="en-US" sz="1800" b="1" dirty="0" smtClean="0">
              <a:cs typeface="+mj-cs"/>
            </a:endParaRPr>
          </a:p>
          <a:p>
            <a:pPr lvl="2" algn="r" rtl="1">
              <a:defRPr/>
            </a:pPr>
            <a:r>
              <a:rPr lang="ar-SA" sz="1800" b="1" dirty="0" smtClean="0">
                <a:cs typeface="+mj-cs"/>
              </a:rPr>
              <a:t>الإنـشـاءات الـمـؤقـتـة.</a:t>
            </a:r>
            <a:endParaRPr lang="en-US" sz="1800" b="1" dirty="0" smtClean="0">
              <a:cs typeface="+mj-cs"/>
            </a:endParaRPr>
          </a:p>
          <a:p>
            <a:pPr lvl="2" algn="r" rtl="1">
              <a:defRPr/>
            </a:pPr>
            <a:r>
              <a:rPr lang="ar-SA" sz="1800" b="1" dirty="0" smtClean="0">
                <a:cs typeface="+mj-cs"/>
              </a:rPr>
              <a:t>مـصـروفــات أخـرى.</a:t>
            </a:r>
            <a:endParaRPr lang="en-US" sz="1800" b="1" dirty="0" smtClean="0">
              <a:cs typeface="+mj-cs"/>
            </a:endParaRPr>
          </a:p>
          <a:p>
            <a:pPr lvl="1" algn="r" rtl="1" eaLnBrk="1" hangingPunct="1">
              <a:defRPr/>
            </a:pPr>
            <a:endParaRPr lang="en-US" sz="3200" b="1" dirty="0" smtClean="0">
              <a:solidFill>
                <a:srgbClr val="FFFF00"/>
              </a:solidFill>
            </a:endParaRPr>
          </a:p>
          <a:p>
            <a:pPr algn="r" rtl="1" eaLnBrk="1" hangingPunct="1">
              <a:defRPr/>
            </a:pPr>
            <a:endParaRPr lang="en-US" dirty="0" smtClean="0"/>
          </a:p>
        </p:txBody>
      </p:sp>
    </p:spTree>
  </p:cSld>
  <p:clrMapOvr>
    <a:masterClrMapping/>
  </p:clrMapOvr>
  <p:transition>
    <p:wip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r" rtl="1">
              <a:defRPr/>
            </a:pPr>
            <a:r>
              <a:rPr lang="ar-SA" sz="3600" b="1" dirty="0" smtClean="0">
                <a:solidFill>
                  <a:srgbClr val="C00000"/>
                </a:solidFill>
                <a:effectLst>
                  <a:outerShdw blurRad="38100" dist="38100" dir="2700000" algn="tl">
                    <a:srgbClr val="000000">
                      <a:alpha val="43137"/>
                    </a:srgbClr>
                  </a:outerShdw>
                </a:effectLst>
              </a:rPr>
              <a:t>مكونات التكاليف الاستثمارية للمشروع:</a:t>
            </a:r>
            <a:endParaRPr lang="ar-SA" sz="3600"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46238"/>
            <a:ext cx="8229600" cy="4906962"/>
          </a:xfrm>
        </p:spPr>
        <p:txBody>
          <a:bodyPr>
            <a:normAutofit lnSpcReduction="10000"/>
          </a:bodyPr>
          <a:lstStyle/>
          <a:p>
            <a:pPr lvl="1" algn="r" rtl="1" eaLnBrk="1" hangingPunct="1">
              <a:defRPr/>
            </a:pPr>
            <a:r>
              <a:rPr lang="ar-SA" sz="3200" b="1" dirty="0" smtClean="0">
                <a:solidFill>
                  <a:srgbClr val="C00000"/>
                </a:solidFill>
              </a:rPr>
              <a:t>ثانيا: الأصول الثابتة: </a:t>
            </a:r>
            <a:endParaRPr lang="en-US" sz="3200" b="1" dirty="0" smtClean="0">
              <a:solidFill>
                <a:srgbClr val="C00000"/>
              </a:solidFill>
            </a:endParaRPr>
          </a:p>
          <a:p>
            <a:pPr marL="1371600" lvl="2" indent="-457200" algn="r" rtl="1" eaLnBrk="1" hangingPunct="1">
              <a:lnSpc>
                <a:spcPct val="150000"/>
              </a:lnSpc>
              <a:spcBef>
                <a:spcPts val="600"/>
              </a:spcBef>
              <a:spcAft>
                <a:spcPts val="600"/>
              </a:spcAft>
              <a:buFont typeface="Rockwell" pitchFamily="18" charset="0"/>
              <a:buAutoNum type="arabicPeriod"/>
              <a:defRPr/>
            </a:pPr>
            <a:r>
              <a:rPr lang="ar-SA" sz="2800" b="1" dirty="0" smtClean="0"/>
              <a:t>تكلفة الأرض و البنية الأساسية و تتمثل في:</a:t>
            </a:r>
            <a:endParaRPr lang="en-US" sz="2800" b="1" dirty="0" smtClean="0"/>
          </a:p>
          <a:p>
            <a:pPr lvl="4" algn="r" rtl="1" eaLnBrk="1" hangingPunct="1">
              <a:lnSpc>
                <a:spcPct val="150000"/>
              </a:lnSpc>
              <a:spcBef>
                <a:spcPts val="600"/>
              </a:spcBef>
              <a:spcAft>
                <a:spcPts val="600"/>
              </a:spcAft>
              <a:defRPr/>
            </a:pPr>
            <a:r>
              <a:rPr lang="ar-SA" sz="2400" dirty="0" smtClean="0">
                <a:cs typeface="+mj-cs"/>
              </a:rPr>
              <a:t>ثمن شراء الأرض.</a:t>
            </a:r>
            <a:endParaRPr lang="en-US" sz="2400" b="1" dirty="0" smtClean="0">
              <a:cs typeface="+mj-cs"/>
            </a:endParaRPr>
          </a:p>
          <a:p>
            <a:pPr lvl="4" algn="r" rtl="1" eaLnBrk="1" hangingPunct="1">
              <a:lnSpc>
                <a:spcPct val="150000"/>
              </a:lnSpc>
              <a:spcBef>
                <a:spcPts val="600"/>
              </a:spcBef>
              <a:spcAft>
                <a:spcPts val="600"/>
              </a:spcAft>
              <a:defRPr/>
            </a:pPr>
            <a:r>
              <a:rPr lang="ar-SA" sz="2400" dirty="0" smtClean="0">
                <a:cs typeface="+mj-cs"/>
              </a:rPr>
              <a:t>تحسين وتسوية الأرض.</a:t>
            </a:r>
            <a:endParaRPr lang="en-US" sz="2400" b="1" dirty="0" smtClean="0">
              <a:cs typeface="+mj-cs"/>
            </a:endParaRPr>
          </a:p>
          <a:p>
            <a:pPr lvl="4" algn="r" rtl="1" eaLnBrk="1" hangingPunct="1">
              <a:lnSpc>
                <a:spcPct val="150000"/>
              </a:lnSpc>
              <a:spcBef>
                <a:spcPts val="600"/>
              </a:spcBef>
              <a:spcAft>
                <a:spcPts val="600"/>
              </a:spcAft>
              <a:defRPr/>
            </a:pPr>
            <a:r>
              <a:rPr lang="ar-SA" sz="2400" dirty="0" smtClean="0">
                <a:cs typeface="+mj-cs"/>
              </a:rPr>
              <a:t>البيئة الأساسية التى قد يحتاج إليها المشروع.</a:t>
            </a:r>
            <a:endParaRPr lang="en-US" sz="2400" b="1" dirty="0" smtClean="0">
              <a:cs typeface="+mj-cs"/>
            </a:endParaRPr>
          </a:p>
          <a:p>
            <a:pPr marL="1371600" lvl="2" indent="-457200" algn="r" rtl="1" eaLnBrk="1" hangingPunct="1">
              <a:lnSpc>
                <a:spcPct val="150000"/>
              </a:lnSpc>
              <a:spcBef>
                <a:spcPts val="600"/>
              </a:spcBef>
              <a:spcAft>
                <a:spcPts val="600"/>
              </a:spcAft>
              <a:buFont typeface="Rockwell" pitchFamily="18" charset="0"/>
              <a:buAutoNum type="arabicPeriod"/>
              <a:defRPr/>
            </a:pPr>
            <a:r>
              <a:rPr lang="ar-SA" sz="2800" b="1" dirty="0" smtClean="0"/>
              <a:t>المبانى والإنشاءات:</a:t>
            </a:r>
            <a:endParaRPr lang="en-US" sz="2800" b="1" dirty="0" smtClean="0"/>
          </a:p>
          <a:p>
            <a:pPr marL="1371600" lvl="2" indent="-457200" algn="r" rtl="1" eaLnBrk="1" hangingPunct="1">
              <a:lnSpc>
                <a:spcPct val="150000"/>
              </a:lnSpc>
              <a:spcBef>
                <a:spcPts val="600"/>
              </a:spcBef>
              <a:spcAft>
                <a:spcPts val="600"/>
              </a:spcAft>
              <a:buFont typeface="Rockwell" pitchFamily="18" charset="0"/>
              <a:buAutoNum type="arabicPeriod"/>
              <a:defRPr/>
            </a:pPr>
            <a:r>
              <a:rPr lang="ar-SA" sz="2800" b="1" dirty="0" smtClean="0"/>
              <a:t>الآلات و المعدات ووسائل النقل: </a:t>
            </a:r>
            <a:endParaRPr lang="en-US" sz="2800" b="1" dirty="0" smtClean="0"/>
          </a:p>
          <a:p>
            <a:pPr algn="r" rtl="1">
              <a:defRPr/>
            </a:pPr>
            <a:endParaRPr lang="ar-SA" dirty="0"/>
          </a:p>
        </p:txBody>
      </p:sp>
    </p:spTree>
  </p:cSld>
  <p:clrMapOvr>
    <a:masterClrMapping/>
  </p:clrMapOvr>
  <p:transition>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rPr>
              <a:t>مكونات التكلفة الاستثمارية للمشروع</a:t>
            </a:r>
            <a:endParaRPr lang="en-US" sz="3600" dirty="0">
              <a:solidFill>
                <a:srgbClr val="C00000"/>
              </a:solidFill>
              <a:effectLst>
                <a:outerShdw blurRad="38100" dist="38100" dir="2700000" algn="tl">
                  <a:srgbClr val="000000">
                    <a:alpha val="43137"/>
                  </a:srgbClr>
                </a:outerShdw>
              </a:effectLst>
            </a:endParaRPr>
          </a:p>
        </p:txBody>
      </p:sp>
      <p:sp>
        <p:nvSpPr>
          <p:cNvPr id="61443" name="Content Placeholder 2"/>
          <p:cNvSpPr>
            <a:spLocks noGrp="1"/>
          </p:cNvSpPr>
          <p:nvPr>
            <p:ph idx="1"/>
          </p:nvPr>
        </p:nvSpPr>
        <p:spPr>
          <a:xfrm>
            <a:off x="683568" y="1600200"/>
            <a:ext cx="7241232" cy="4873752"/>
          </a:xfrm>
        </p:spPr>
        <p:txBody>
          <a:bodyPr>
            <a:normAutofit/>
          </a:bodyPr>
          <a:lstStyle/>
          <a:p>
            <a:pPr algn="r" rtl="1" eaLnBrk="1" hangingPunct="1"/>
            <a:r>
              <a:rPr lang="ar-SA" sz="2800" b="1" dirty="0" smtClean="0">
                <a:solidFill>
                  <a:srgbClr val="C00000"/>
                </a:solidFill>
              </a:rPr>
              <a:t>ثالثا: رأس المال العامل:</a:t>
            </a:r>
            <a:endParaRPr lang="en-US" sz="2800" b="1" dirty="0" smtClean="0">
              <a:solidFill>
                <a:srgbClr val="C00000"/>
              </a:solidFill>
            </a:endParaRPr>
          </a:p>
          <a:p>
            <a:pPr algn="r" rtl="1" eaLnBrk="1" hangingPunct="1">
              <a:buFont typeface="Wingdings 2" pitchFamily="18" charset="2"/>
              <a:buNone/>
            </a:pPr>
            <a:r>
              <a:rPr lang="en-US" sz="2800" b="1" dirty="0" smtClean="0"/>
              <a:t>	</a:t>
            </a:r>
            <a:r>
              <a:rPr lang="ar-SA" sz="2800" b="1" dirty="0" smtClean="0"/>
              <a:t>ويتكون رأس المال العامل </a:t>
            </a:r>
            <a:r>
              <a:rPr lang="ar-SA" sz="2800" b="1" dirty="0" err="1" smtClean="0"/>
              <a:t>من:</a:t>
            </a:r>
            <a:r>
              <a:rPr lang="ar-SA" sz="2800" b="1" dirty="0" smtClean="0"/>
              <a:t> </a:t>
            </a:r>
            <a:endParaRPr lang="en-US" sz="2800" b="1" dirty="0" smtClean="0"/>
          </a:p>
          <a:p>
            <a:pPr lvl="1" algn="r" rtl="1" eaLnBrk="1" hangingPunct="1"/>
            <a:r>
              <a:rPr lang="ar-SA" sz="2400" dirty="0" smtClean="0"/>
              <a:t>المخزون.</a:t>
            </a:r>
            <a:endParaRPr lang="en-US" sz="2400" b="1" dirty="0" smtClean="0"/>
          </a:p>
          <a:p>
            <a:pPr lvl="1" algn="r" rtl="1" eaLnBrk="1" hangingPunct="1"/>
            <a:r>
              <a:rPr lang="ar-SA" sz="2400" dirty="0" smtClean="0"/>
              <a:t>النقدية السائلة التى تكفى لمقابلة المصروفات النقدية </a:t>
            </a:r>
            <a:r>
              <a:rPr lang="ar-SA" sz="2400" dirty="0" err="1" smtClean="0"/>
              <a:t>مثال :</a:t>
            </a:r>
            <a:endParaRPr lang="ar-SA" sz="2400" dirty="0" smtClean="0"/>
          </a:p>
          <a:p>
            <a:pPr lvl="2" algn="r" rtl="1" eaLnBrk="1" hangingPunct="1"/>
            <a:r>
              <a:rPr lang="ar-SA" sz="2000" dirty="0" smtClean="0"/>
              <a:t>الأجور </a:t>
            </a:r>
          </a:p>
          <a:p>
            <a:pPr lvl="2" algn="r" rtl="1" eaLnBrk="1" hangingPunct="1"/>
            <a:r>
              <a:rPr lang="ar-SA" sz="2000" dirty="0" smtClean="0"/>
              <a:t>المصروفات الإدارية والتسويقية، </a:t>
            </a:r>
            <a:r>
              <a:rPr lang="ar-SA" sz="2000" dirty="0" err="1" smtClean="0"/>
              <a:t>وغيرها،</a:t>
            </a:r>
            <a:endParaRPr lang="ar-SA" sz="2000" dirty="0" smtClean="0"/>
          </a:p>
          <a:p>
            <a:pPr lvl="2" algn="r" rtl="1" eaLnBrk="1" hangingPunct="1"/>
            <a:r>
              <a:rPr lang="ar-SA" sz="2000" dirty="0" smtClean="0"/>
              <a:t>كمصروفات استهلاك الكهرباء والمياه والصيانة والنقل والانتقالات </a:t>
            </a:r>
            <a:r>
              <a:rPr lang="ar-SA" sz="2000" dirty="0" err="1" smtClean="0"/>
              <a:t>وغيرها،</a:t>
            </a:r>
            <a:r>
              <a:rPr lang="ar-SA" sz="2000" dirty="0" smtClean="0"/>
              <a:t> </a:t>
            </a:r>
          </a:p>
          <a:p>
            <a:pPr lvl="1" algn="r" rtl="1" eaLnBrk="1" hangingPunct="1"/>
            <a:r>
              <a:rPr lang="ar-SA" sz="2400" dirty="0" smtClean="0"/>
              <a:t>يراعى ألا يتم تكوين مخزون سلعى خلال السنوات </a:t>
            </a:r>
            <a:r>
              <a:rPr lang="ar-SA" sz="2400" dirty="0" err="1" smtClean="0"/>
              <a:t>الأولى </a:t>
            </a:r>
            <a:r>
              <a:rPr lang="ar-SA" sz="2400" dirty="0" smtClean="0"/>
              <a:t>(الإنشاء) لأنه لا داع  لتخزين دون حاجة، وإن الوقـت المناسب لتكوين المخزون السلعى هو الشهور القليلة على بدء </a:t>
            </a:r>
            <a:r>
              <a:rPr lang="ar-SA" sz="2400" dirty="0" err="1" smtClean="0"/>
              <a:t>التشغيل .</a:t>
            </a:r>
            <a:r>
              <a:rPr lang="ar-SA" sz="2400" dirty="0" smtClean="0"/>
              <a:t> </a:t>
            </a:r>
            <a:endParaRPr lang="en-US" sz="2400" b="1" dirty="0" smtClean="0"/>
          </a:p>
          <a:p>
            <a:pPr eaLnBrk="1" hangingPunct="1"/>
            <a:endParaRPr lang="en-US" sz="2800" dirty="0" smtClean="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467600" cy="1143000"/>
          </a:xfrm>
        </p:spPr>
        <p:txBody>
          <a:bodyPr anchor="ctr"/>
          <a:lstStyle/>
          <a:p>
            <a:pPr algn="r" rtl="1"/>
            <a:r>
              <a:rPr lang="ar-SA" sz="3200" b="1" u="sng"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مراحل إعداد دراسة الجدوى الاقتصادية</a:t>
            </a:r>
            <a:endParaRPr lang="en-US" u="sng"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23528" y="836712"/>
            <a:ext cx="7848872" cy="6021288"/>
          </a:xfrm>
        </p:spPr>
        <p:txBody>
          <a:bodyPr>
            <a:normAutofit fontScale="77500" lnSpcReduction="20000"/>
          </a:bodyPr>
          <a:lstStyle/>
          <a:p>
            <a:pPr algn="r" rtl="1">
              <a:lnSpc>
                <a:spcPct val="160000"/>
              </a:lnSpc>
            </a:pPr>
            <a:r>
              <a:rPr lang="ar-SA" sz="2300" b="1" dirty="0" smtClean="0">
                <a:latin typeface="Arial" pitchFamily="34" charset="0"/>
                <a:cs typeface="Arial" pitchFamily="34" charset="0"/>
              </a:rPr>
              <a:t>لا يوجد نمط موحد متفق عليه لمراحل إعداد دراسة الجدوى الاقتصادية حيث تختلف تلك المراحل من حيث درجة التفصيل والجهد المبذول في إعدادها وأهميتها تبعاً لاختلاف طبيعة المشروع ذاته وحجمه والمهتمين </a:t>
            </a:r>
            <a:r>
              <a:rPr lang="ar-SA" sz="2300" b="1" dirty="0" err="1" smtClean="0">
                <a:latin typeface="Arial" pitchFamily="34" charset="0"/>
                <a:cs typeface="Arial" pitchFamily="34" charset="0"/>
              </a:rPr>
              <a:t>به</a:t>
            </a:r>
            <a:r>
              <a:rPr lang="ar-SA" sz="2300" b="1" dirty="0" smtClean="0">
                <a:latin typeface="Arial" pitchFamily="34" charset="0"/>
                <a:cs typeface="Arial" pitchFamily="34" charset="0"/>
              </a:rPr>
              <a:t> والقائمين عليه</a:t>
            </a:r>
          </a:p>
          <a:p>
            <a:pPr algn="r" rtl="1">
              <a:lnSpc>
                <a:spcPct val="160000"/>
              </a:lnSpc>
              <a:spcAft>
                <a:spcPts val="600"/>
              </a:spcAft>
            </a:pPr>
            <a:r>
              <a:rPr lang="ar-SA" sz="2300" b="1" dirty="0" smtClean="0">
                <a:latin typeface="Arial" pitchFamily="34" charset="0"/>
                <a:cs typeface="Arial" pitchFamily="34" charset="0"/>
              </a:rPr>
              <a:t>ولكن يمكن القول أنه يوجد إطار عام قد تشترك فيه جميع أو معظم دراسات الجدوى، وهو يمثل المراحل الأساسية التي لا بد أن تمر </a:t>
            </a:r>
            <a:r>
              <a:rPr lang="ar-SA" sz="2300" b="1" dirty="0" err="1" smtClean="0">
                <a:latin typeface="Arial" pitchFamily="34" charset="0"/>
                <a:cs typeface="Arial" pitchFamily="34" charset="0"/>
              </a:rPr>
              <a:t>بها</a:t>
            </a:r>
            <a:r>
              <a:rPr lang="ar-SA" sz="2300" b="1" dirty="0" smtClean="0">
                <a:latin typeface="Arial" pitchFamily="34" charset="0"/>
                <a:cs typeface="Arial" pitchFamily="34" charset="0"/>
              </a:rPr>
              <a:t> أي دراسة جدوى اقتصادية لأي مشروع استثماري وتتمثل هذه المراحل فيما </a:t>
            </a:r>
            <a:r>
              <a:rPr lang="ar-SA" sz="2300" b="1" dirty="0" err="1" smtClean="0">
                <a:latin typeface="Arial" pitchFamily="34" charset="0"/>
                <a:cs typeface="Arial" pitchFamily="34" charset="0"/>
              </a:rPr>
              <a:t>يلي:</a:t>
            </a:r>
            <a:endParaRPr lang="ar-SA" sz="2300" b="1" dirty="0" smtClean="0">
              <a:latin typeface="Arial" pitchFamily="34" charset="0"/>
              <a:cs typeface="Arial" pitchFamily="34" charset="0"/>
            </a:endParaRPr>
          </a:p>
          <a:p>
            <a:pPr marL="708660" lvl="1" indent="-342900" algn="just" rtl="1">
              <a:lnSpc>
                <a:spcPct val="160000"/>
              </a:lnSpc>
            </a:pPr>
            <a:r>
              <a:rPr lang="ar-SA" sz="2300" b="1" u="sng" dirty="0" smtClean="0"/>
              <a:t>المرحلة الأولى: </a:t>
            </a:r>
            <a:r>
              <a:rPr lang="ar-SA" sz="2300" b="1" dirty="0" smtClean="0"/>
              <a:t>تحديد أهداف المشروع.</a:t>
            </a:r>
          </a:p>
          <a:p>
            <a:pPr marL="708660" lvl="1" indent="-342900" algn="just" rtl="1">
              <a:lnSpc>
                <a:spcPct val="160000"/>
              </a:lnSpc>
            </a:pPr>
            <a:r>
              <a:rPr lang="ar-SA" sz="2300" b="1" u="sng" dirty="0" smtClean="0"/>
              <a:t>المرحلة الثانية</a:t>
            </a:r>
            <a:r>
              <a:rPr lang="ar-SA" sz="2300" b="1" dirty="0" smtClean="0"/>
              <a:t>: دراسة الجدوى </a:t>
            </a:r>
            <a:r>
              <a:rPr lang="ar-SA" sz="2300" b="1" dirty="0" err="1" smtClean="0"/>
              <a:t>المبدئية </a:t>
            </a:r>
            <a:r>
              <a:rPr lang="ar-SA" sz="2300" b="1" dirty="0" smtClean="0"/>
              <a:t>(الدراسة السابقة للجدوى التفصيلية</a:t>
            </a:r>
            <a:r>
              <a:rPr lang="ar-SA" sz="2300" b="1" dirty="0" err="1" smtClean="0"/>
              <a:t>).</a:t>
            </a:r>
            <a:endParaRPr lang="ar-SA" sz="2300" b="1" dirty="0" smtClean="0"/>
          </a:p>
          <a:p>
            <a:pPr marL="708660" lvl="1" indent="-342900" algn="just" rtl="1">
              <a:lnSpc>
                <a:spcPct val="160000"/>
              </a:lnSpc>
            </a:pPr>
            <a:r>
              <a:rPr lang="ar-SA" sz="2300" b="1" u="sng" dirty="0" smtClean="0"/>
              <a:t>المرحلة الثالثة</a:t>
            </a:r>
            <a:r>
              <a:rPr lang="ar-SA" sz="2300" b="1" dirty="0" smtClean="0"/>
              <a:t>: الدراسة التفصيلية للربحية التجارية </a:t>
            </a:r>
            <a:r>
              <a:rPr lang="ar-SA" sz="2300" b="1" dirty="0" err="1" smtClean="0"/>
              <a:t>وتشمل:</a:t>
            </a:r>
            <a:endParaRPr lang="ar-SA" sz="2300" b="1" dirty="0" smtClean="0"/>
          </a:p>
          <a:p>
            <a:pPr marL="982980" lvl="2" indent="-342900" algn="just" rtl="1">
              <a:lnSpc>
                <a:spcPct val="160000"/>
              </a:lnSpc>
            </a:pPr>
            <a:r>
              <a:rPr lang="ar-SA" sz="2000" b="1" dirty="0" smtClean="0"/>
              <a:t>1-الدراسة التسويقية وتقدير الطلب على منتجات المشروع.</a:t>
            </a:r>
          </a:p>
          <a:p>
            <a:pPr marL="982980" lvl="2" indent="-342900" algn="just" rtl="1">
              <a:lnSpc>
                <a:spcPct val="160000"/>
              </a:lnSpc>
            </a:pPr>
            <a:r>
              <a:rPr lang="ar-SA" sz="2000" b="1" dirty="0" smtClean="0"/>
              <a:t>2- الدراسة الفنية للمشروع وتقدير التكاليف.</a:t>
            </a:r>
          </a:p>
          <a:p>
            <a:pPr marL="982980" lvl="2" indent="-342900" algn="just" rtl="1">
              <a:lnSpc>
                <a:spcPct val="160000"/>
              </a:lnSpc>
            </a:pPr>
            <a:r>
              <a:rPr lang="ar-SA" sz="2000" b="1" dirty="0" smtClean="0"/>
              <a:t>3- الدراسة التمويلية للمشروع.</a:t>
            </a:r>
          </a:p>
          <a:p>
            <a:pPr marL="982980" lvl="2" indent="-342900" algn="just" rtl="1">
              <a:lnSpc>
                <a:spcPct val="160000"/>
              </a:lnSpc>
            </a:pPr>
            <a:r>
              <a:rPr lang="ar-SA" sz="2000" b="1" dirty="0" smtClean="0"/>
              <a:t>4- التقييم المالي والاقتصادي لتقدير الربحية التجارية.</a:t>
            </a:r>
          </a:p>
          <a:p>
            <a:pPr marL="708660" lvl="1" indent="-342900" algn="just" rtl="1">
              <a:lnSpc>
                <a:spcPct val="160000"/>
              </a:lnSpc>
            </a:pPr>
            <a:r>
              <a:rPr lang="ar-SA" sz="2300" b="1" u="sng" dirty="0" smtClean="0"/>
              <a:t>المرحلة الرابعة:</a:t>
            </a:r>
            <a:r>
              <a:rPr lang="ar-SA" sz="2300" b="1" dirty="0" smtClean="0"/>
              <a:t> تحليل الربحية القومية للمشروع.</a:t>
            </a:r>
            <a:endParaRPr lang="en-US" sz="2300" b="1" dirty="0" smtClean="0"/>
          </a:p>
          <a:p>
            <a:pPr algn="r" rtl="1">
              <a:lnSpc>
                <a:spcPct val="160000"/>
              </a:lnSpc>
              <a:spcAft>
                <a:spcPts val="600"/>
              </a:spcAft>
            </a:pP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832520"/>
          </a:xfrm>
        </p:spPr>
        <p:txBody>
          <a:bodyPr anchor="ctr">
            <a:normAutofit/>
          </a:bodyPr>
          <a:lstStyle/>
          <a:p>
            <a:pPr marL="54864" indent="0" algn="r" rtl="1" eaLnBrk="1" fontAlgn="auto" hangingPunct="1">
              <a:spcAft>
                <a:spcPts val="0"/>
              </a:spcAft>
              <a:defRPr/>
            </a:pPr>
            <a:r>
              <a:rPr lang="ar-SA" b="1" dirty="0">
                <a:solidFill>
                  <a:srgbClr val="C00000"/>
                </a:solidFill>
                <a:effectLst>
                  <a:outerShdw blurRad="38100" dist="38100" dir="2700000" algn="tl">
                    <a:srgbClr val="000000">
                      <a:alpha val="43137"/>
                    </a:srgbClr>
                  </a:outerShdw>
                </a:effectLst>
              </a:rPr>
              <a:t>نموذج لقائمة التكاليف الاستثمارية </a:t>
            </a:r>
            <a:r>
              <a:rPr lang="ar-SA" b="1" dirty="0" smtClean="0">
                <a:solidFill>
                  <a:srgbClr val="C00000"/>
                </a:solidFill>
                <a:effectLst>
                  <a:outerShdw blurRad="38100" dist="38100" dir="2700000" algn="tl">
                    <a:srgbClr val="000000">
                      <a:alpha val="43137"/>
                    </a:srgbClr>
                  </a:outerShdw>
                </a:effectLst>
              </a:rPr>
              <a:t>للمشروع</a:t>
            </a:r>
            <a:endParaRPr lang="en-US" dirty="0">
              <a:solidFill>
                <a:srgbClr val="C00000"/>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nvGraphicFramePr>
        <p:xfrm>
          <a:off x="323528" y="1268760"/>
          <a:ext cx="8305801" cy="5401894"/>
        </p:xfrm>
        <a:graphic>
          <a:graphicData uri="http://schemas.openxmlformats.org/drawingml/2006/table">
            <a:tbl>
              <a:tblPr rtl="1"/>
              <a:tblGrid>
                <a:gridCol w="1925644"/>
                <a:gridCol w="722382"/>
                <a:gridCol w="722382"/>
                <a:gridCol w="681955"/>
                <a:gridCol w="722382"/>
                <a:gridCol w="722382"/>
                <a:gridCol w="681955"/>
                <a:gridCol w="722382"/>
                <a:gridCol w="722382"/>
                <a:gridCol w="681955"/>
              </a:tblGrid>
              <a:tr h="242455">
                <a:tc rowSpan="3">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البيان</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6">
                  <a:txBody>
                    <a:bodyPr/>
                    <a:lstStyle/>
                    <a:p>
                      <a:pPr marL="0" marR="0" algn="ctr" rtl="1">
                        <a:spcBef>
                          <a:spcPts val="0"/>
                        </a:spcBef>
                        <a:spcAft>
                          <a:spcPts val="0"/>
                        </a:spcAft>
                      </a:pPr>
                      <a:r>
                        <a:rPr lang="ar-SA" sz="1800" b="1" dirty="0">
                          <a:solidFill>
                            <a:srgbClr val="002060"/>
                          </a:solidFill>
                          <a:latin typeface="Traditional Arabic"/>
                          <a:ea typeface="Times New Roman"/>
                          <a:cs typeface="+mn-cs"/>
                        </a:rPr>
                        <a:t>فترة الإنشاء</a:t>
                      </a:r>
                      <a:endParaRPr lang="en-US" sz="18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rtl="1">
                        <a:spcBef>
                          <a:spcPts val="0"/>
                        </a:spcBef>
                        <a:spcAft>
                          <a:spcPts val="0"/>
                        </a:spcAft>
                      </a:pPr>
                      <a:r>
                        <a:rPr lang="ar-SA" sz="1800" b="1" dirty="0">
                          <a:solidFill>
                            <a:srgbClr val="002060"/>
                          </a:solidFill>
                          <a:latin typeface="Traditional Arabic"/>
                          <a:ea typeface="Times New Roman"/>
                          <a:cs typeface="+mn-cs"/>
                        </a:rPr>
                        <a:t>الاجمالى</a:t>
                      </a:r>
                      <a:endParaRPr lang="en-US" sz="18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r>
              <a:tr h="242455">
                <a:tc vMerge="1">
                  <a:txBody>
                    <a:bodyPr/>
                    <a:lstStyle/>
                    <a:p>
                      <a:endParaRPr lang="en-US"/>
                    </a:p>
                  </a:txBody>
                  <a:tcPr/>
                </a:tc>
                <a:tc gridSpan="3">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السنة الأولى</a:t>
                      </a:r>
                      <a:endParaRPr lang="en-US" sz="16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gridSpan="3">
                  <a:txBody>
                    <a:bodyPr/>
                    <a:lstStyle/>
                    <a:p>
                      <a:pPr marL="0" marR="0" algn="ctr" rtl="1">
                        <a:spcBef>
                          <a:spcPts val="0"/>
                        </a:spcBef>
                        <a:spcAft>
                          <a:spcPts val="0"/>
                        </a:spcAft>
                      </a:pPr>
                      <a:r>
                        <a:rPr lang="ar-SA" sz="1600" b="1">
                          <a:solidFill>
                            <a:srgbClr val="002060"/>
                          </a:solidFill>
                          <a:latin typeface="Traditional Arabic"/>
                          <a:ea typeface="Times New Roman"/>
                          <a:cs typeface="+mn-cs"/>
                        </a:rPr>
                        <a:t>السنة الثانية</a:t>
                      </a:r>
                      <a:endParaRPr lang="en-US" sz="1600" b="1">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rowSpan="2">
                  <a:txBody>
                    <a:bodyPr/>
                    <a:lstStyle/>
                    <a:p>
                      <a:pPr marL="0" marR="0" algn="ctr" rtl="1">
                        <a:spcBef>
                          <a:spcPts val="0"/>
                        </a:spcBef>
                        <a:spcAft>
                          <a:spcPts val="0"/>
                        </a:spcAft>
                      </a:pPr>
                      <a:r>
                        <a:rPr lang="ar-SA" sz="1600" b="1">
                          <a:solidFill>
                            <a:srgbClr val="002060"/>
                          </a:solidFill>
                          <a:latin typeface="Traditional Arabic"/>
                          <a:ea typeface="Times New Roman"/>
                          <a:cs typeface="+mn-cs"/>
                        </a:rPr>
                        <a:t>بالعملة المحلية</a:t>
                      </a:r>
                      <a:endParaRPr lang="en-US" sz="1600" b="1">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rowSpan="2">
                  <a:txBody>
                    <a:bodyPr/>
                    <a:lstStyle/>
                    <a:p>
                      <a:pPr marL="0" marR="0" algn="ctr" rtl="1">
                        <a:spcBef>
                          <a:spcPts val="0"/>
                        </a:spcBef>
                        <a:spcAft>
                          <a:spcPts val="0"/>
                        </a:spcAft>
                      </a:pPr>
                      <a:r>
                        <a:rPr lang="ar-SA" sz="1600" b="1">
                          <a:solidFill>
                            <a:srgbClr val="002060"/>
                          </a:solidFill>
                          <a:latin typeface="Traditional Arabic"/>
                          <a:ea typeface="Times New Roman"/>
                          <a:cs typeface="+mn-cs"/>
                        </a:rPr>
                        <a:t>بالعملة الأجنبية</a:t>
                      </a:r>
                      <a:endParaRPr lang="en-US" sz="1600" b="1">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rowSpan="2">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الاجمالى</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727365">
                <a:tc vMerge="1">
                  <a:txBody>
                    <a:bodyPr/>
                    <a:lstStyle/>
                    <a:p>
                      <a:endParaRPr lang="en-US"/>
                    </a:p>
                  </a:txBody>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بالعملة المحلية</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بالعملة الأجنبية</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الاجمالى</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بالعملة المحلية</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بالعملة الأجنبية</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ctr" rtl="1">
                        <a:spcBef>
                          <a:spcPts val="0"/>
                        </a:spcBef>
                        <a:spcAft>
                          <a:spcPts val="0"/>
                        </a:spcAft>
                      </a:pPr>
                      <a:r>
                        <a:rPr lang="ar-SA" sz="1600" b="1" dirty="0">
                          <a:solidFill>
                            <a:srgbClr val="002060"/>
                          </a:solidFill>
                          <a:latin typeface="Traditional Arabic"/>
                          <a:ea typeface="Times New Roman"/>
                          <a:cs typeface="+mn-cs"/>
                        </a:rPr>
                        <a:t>الاجمالى</a:t>
                      </a:r>
                      <a:endParaRPr lang="en-US" sz="1600" b="1" dirty="0">
                        <a:solidFill>
                          <a:srgbClr val="002060"/>
                        </a:solidFill>
                        <a:latin typeface="Times New Roman"/>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vMerge="1">
                  <a:txBody>
                    <a:bodyPr/>
                    <a:lstStyle/>
                    <a:p>
                      <a:endParaRPr lang="en-US"/>
                    </a:p>
                  </a:txBody>
                  <a:tcPr/>
                </a:tc>
                <a:tc vMerge="1">
                  <a:txBody>
                    <a:bodyPr/>
                    <a:lstStyle/>
                    <a:p>
                      <a:endParaRPr lang="en-US"/>
                    </a:p>
                  </a:txBody>
                  <a:tcPr/>
                </a:tc>
                <a:tc vMerge="1">
                  <a:txBody>
                    <a:bodyPr/>
                    <a:lstStyle/>
                    <a:p>
                      <a:endParaRPr lang="en-US"/>
                    </a:p>
                  </a:txBody>
                  <a:tcPr/>
                </a:tc>
              </a:tr>
              <a:tr h="242455">
                <a:tc gridSpan="10">
                  <a:txBody>
                    <a:bodyPr/>
                    <a:lstStyle/>
                    <a:p>
                      <a:pPr marL="0" marR="0" algn="justLow" rtl="1">
                        <a:spcBef>
                          <a:spcPts val="0"/>
                        </a:spcBef>
                        <a:spcAft>
                          <a:spcPts val="0"/>
                        </a:spcAft>
                      </a:pPr>
                      <a:r>
                        <a:rPr lang="ar-SA" sz="1800" b="1" dirty="0">
                          <a:solidFill>
                            <a:srgbClr val="C00000"/>
                          </a:solidFill>
                          <a:effectLst>
                            <a:outerShdw blurRad="38100" dist="38100" dir="2700000" algn="tl">
                              <a:srgbClr val="000000">
                                <a:alpha val="43137"/>
                              </a:srgbClr>
                            </a:outerShdw>
                          </a:effectLst>
                          <a:latin typeface="Traditional Arabic"/>
                          <a:ea typeface="Times New Roman"/>
                          <a:cs typeface="+mn-cs"/>
                        </a:rPr>
                        <a:t>الأصول الثابتة</a:t>
                      </a:r>
                      <a:endParaRPr lang="en-US" sz="1800" b="1" dirty="0">
                        <a:solidFill>
                          <a:srgbClr val="C00000"/>
                        </a:solidFill>
                        <a:effectLst>
                          <a:outerShdw blurRad="38100" dist="38100" dir="2700000" algn="tl">
                            <a:srgbClr val="000000">
                              <a:alpha val="43137"/>
                            </a:srgbClr>
                          </a:outerShdw>
                        </a:effectLst>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الأرض</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المبانى والإنشاءات</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الآلات والمعدات</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التجهيزات</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وسائل النقل والانتقال</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الأثاث والمفروشات</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احتياطى ارتفاع أسعار</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أصول أخرى</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C00000"/>
                          </a:solidFill>
                          <a:latin typeface="Traditional Arabic"/>
                          <a:ea typeface="Times New Roman"/>
                          <a:cs typeface="+mn-cs"/>
                        </a:rPr>
                        <a:t>جملة الأصول الثابتة</a:t>
                      </a:r>
                      <a:endParaRPr lang="en-US" sz="1400" b="1" dirty="0">
                        <a:solidFill>
                          <a:srgbClr val="C0000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gridSpan="10">
                  <a:txBody>
                    <a:bodyPr/>
                    <a:lstStyle/>
                    <a:p>
                      <a:pPr marL="0" marR="0" algn="justLow" rtl="1">
                        <a:spcBef>
                          <a:spcPts val="0"/>
                        </a:spcBef>
                        <a:spcAft>
                          <a:spcPts val="0"/>
                        </a:spcAft>
                      </a:pPr>
                      <a:r>
                        <a:rPr lang="ar-SA" sz="1600" b="1" dirty="0">
                          <a:solidFill>
                            <a:srgbClr val="C00000"/>
                          </a:solidFill>
                          <a:effectLst>
                            <a:outerShdw blurRad="38100" dist="38100" dir="2700000" algn="tl">
                              <a:srgbClr val="000000">
                                <a:alpha val="43137"/>
                              </a:srgbClr>
                            </a:outerShdw>
                          </a:effectLst>
                          <a:latin typeface="Traditional Arabic"/>
                          <a:ea typeface="Times New Roman"/>
                          <a:cs typeface="+mn-cs"/>
                        </a:rPr>
                        <a:t>رأس المال العامل</a:t>
                      </a:r>
                      <a:endParaRPr lang="en-US" sz="1600" b="1" dirty="0">
                        <a:solidFill>
                          <a:srgbClr val="C00000"/>
                        </a:solidFill>
                        <a:effectLst>
                          <a:outerShdw blurRad="38100" dist="38100" dir="2700000" algn="tl">
                            <a:srgbClr val="000000">
                              <a:alpha val="43137"/>
                            </a:srgbClr>
                          </a:outerShdw>
                        </a:effectLst>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نقدية</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مخزون</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جملة رأس المال العامل</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242455">
                <a:tc gridSpan="10">
                  <a:txBody>
                    <a:bodyPr/>
                    <a:lstStyle/>
                    <a:p>
                      <a:pPr marL="0" marR="0" algn="justLow" rtl="1">
                        <a:spcBef>
                          <a:spcPts val="0"/>
                        </a:spcBef>
                        <a:spcAft>
                          <a:spcPts val="0"/>
                        </a:spcAft>
                      </a:pPr>
                      <a:r>
                        <a:rPr lang="ar-SA" sz="1600" b="1" dirty="0">
                          <a:solidFill>
                            <a:srgbClr val="002060"/>
                          </a:solidFill>
                          <a:latin typeface="Traditional Arabic"/>
                          <a:ea typeface="Times New Roman"/>
                          <a:cs typeface="+mn-cs"/>
                        </a:rPr>
                        <a:t>مصروفات ما قبل التشغيل ( مصروفات التأسيس)</a:t>
                      </a:r>
                      <a:endParaRPr lang="en-US" sz="16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84909">
                <a:tc>
                  <a:txBody>
                    <a:bodyPr/>
                    <a:lstStyle/>
                    <a:p>
                      <a:pPr marL="0" marR="0" algn="justLow" rtl="1">
                        <a:spcBef>
                          <a:spcPts val="0"/>
                        </a:spcBef>
                        <a:spcAft>
                          <a:spcPts val="0"/>
                        </a:spcAft>
                      </a:pPr>
                      <a:r>
                        <a:rPr lang="ar-SA" sz="1400" b="1" dirty="0">
                          <a:solidFill>
                            <a:srgbClr val="002060"/>
                          </a:solidFill>
                          <a:latin typeface="Traditional Arabic"/>
                          <a:ea typeface="Times New Roman"/>
                          <a:cs typeface="+mn-cs"/>
                        </a:rPr>
                        <a:t>اجمالى التكاليف الاستثمارية</a:t>
                      </a:r>
                      <a:endParaRPr lang="en-US" sz="1400" b="1" dirty="0">
                        <a:solidFill>
                          <a:srgbClr val="002060"/>
                        </a:solidFill>
                        <a:latin typeface="Times New Roman"/>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marL="0" marR="0" algn="justLow" rtl="1">
                        <a:spcBef>
                          <a:spcPts val="0"/>
                        </a:spcBef>
                        <a:spcAft>
                          <a:spcPts val="0"/>
                        </a:spcAft>
                      </a:pPr>
                      <a:endParaRPr lang="ar-SA" sz="1000" b="1" dirty="0">
                        <a:latin typeface="Traditional Arabic"/>
                        <a:ea typeface="Times New Roman"/>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bl>
          </a:graphicData>
        </a:graphic>
      </p:graphicFrame>
    </p:spTree>
  </p:cSld>
  <p:clrMapOvr>
    <a:masterClrMapping/>
  </p:clrMapOvr>
  <p:transition>
    <p:wip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655184"/>
          </a:xfrm>
        </p:spPr>
        <p:txBody>
          <a:bodyPr anchor="ctr"/>
          <a:lstStyle/>
          <a:p>
            <a:pPr marL="54864" indent="0" algn="r" rtl="1" eaLnBrk="1" fontAlgn="auto" hangingPunct="1">
              <a:spcAft>
                <a:spcPts val="0"/>
              </a:spcAft>
              <a:defRPr/>
            </a:pPr>
            <a:r>
              <a:rPr lang="ar-SA" b="1" dirty="0" smtClean="0">
                <a:solidFill>
                  <a:srgbClr val="C00000"/>
                </a:solidFill>
                <a:effectLst>
                  <a:outerShdw blurRad="38100" dist="38100" dir="2700000" algn="tl">
                    <a:srgbClr val="000000">
                      <a:alpha val="43137"/>
                    </a:srgbClr>
                  </a:outerShdw>
                </a:effectLst>
              </a:rPr>
              <a:t>تكاليف التشغيل</a:t>
            </a:r>
            <a:endParaRPr lang="en-US"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95536" y="1124744"/>
            <a:ext cx="7683624" cy="4873752"/>
          </a:xfrm>
        </p:spPr>
        <p:txBody>
          <a:bodyPr>
            <a:noAutofit/>
          </a:bodyPr>
          <a:lstStyle/>
          <a:p>
            <a:pPr algn="just" rtl="1" eaLnBrk="1" fontAlgn="auto" hangingPunct="1">
              <a:spcBef>
                <a:spcPts val="0"/>
              </a:spcBef>
              <a:spcAft>
                <a:spcPts val="0"/>
              </a:spcAft>
              <a:buFont typeface="Wingdings 2"/>
              <a:buChar char=""/>
              <a:defRPr/>
            </a:pPr>
            <a:r>
              <a:rPr lang="ar-SA" dirty="0" smtClean="0"/>
              <a:t>هى التكاليف الجارية المتعلقة بعمليات الإنتاج والتسويق </a:t>
            </a:r>
            <a:r>
              <a:rPr lang="ar-SA" dirty="0"/>
              <a:t>و الإدارة </a:t>
            </a:r>
            <a:r>
              <a:rPr lang="ar-SA" dirty="0" smtClean="0"/>
              <a:t>وتمثل تضحيات فى مقابل الحصول على خدمات </a:t>
            </a:r>
            <a:r>
              <a:rPr lang="ar-SA" dirty="0"/>
              <a:t>و </a:t>
            </a:r>
            <a:r>
              <a:rPr lang="ar-SA" dirty="0" smtClean="0"/>
              <a:t>منافع تؤدى فى النهاية إلى توليد الإيرادات التى تنشأ المشروع من اجلها</a:t>
            </a:r>
            <a:r>
              <a:rPr lang="ar-SA" dirty="0"/>
              <a:t>، و </a:t>
            </a:r>
            <a:r>
              <a:rPr lang="ar-SA" dirty="0" smtClean="0"/>
              <a:t>ترتبط التكاليف </a:t>
            </a:r>
            <a:r>
              <a:rPr lang="ar-SA" dirty="0"/>
              <a:t>الـجـاريـة بـالآجـل </a:t>
            </a:r>
            <a:r>
              <a:rPr lang="ar-SA" dirty="0" smtClean="0"/>
              <a:t>القصير </a:t>
            </a:r>
            <a:r>
              <a:rPr lang="ar-SA" dirty="0"/>
              <a:t>(</a:t>
            </a:r>
            <a:r>
              <a:rPr lang="ar-SA" dirty="0" smtClean="0"/>
              <a:t>سنة مالية) ولهذا فهى تكاليف دورية متكررة فى كل سنة </a:t>
            </a:r>
            <a:r>
              <a:rPr lang="ar-SA" dirty="0"/>
              <a:t>أو </a:t>
            </a:r>
            <a:r>
              <a:rPr lang="ar-SA" dirty="0" smtClean="0"/>
              <a:t>فى كل </a:t>
            </a:r>
            <a:r>
              <a:rPr lang="ar-SA" dirty="0"/>
              <a:t>دورة </a:t>
            </a:r>
            <a:r>
              <a:rPr lang="ar-SA" dirty="0" smtClean="0"/>
              <a:t>إنتاجية وهى تكتسب صفة الجارية نظرا لدوريتها </a:t>
            </a:r>
            <a:r>
              <a:rPr lang="ar-SA" dirty="0"/>
              <a:t>و </a:t>
            </a:r>
            <a:r>
              <a:rPr lang="ar-SA" dirty="0" smtClean="0"/>
              <a:t>تكرارها وتتمثل فى ثلاثة بنود أساسية:</a:t>
            </a:r>
            <a:endParaRPr lang="en-US" b="1" dirty="0"/>
          </a:p>
          <a:p>
            <a:pPr algn="r" rtl="1" eaLnBrk="1" fontAlgn="auto" hangingPunct="1">
              <a:spcBef>
                <a:spcPts val="0"/>
              </a:spcBef>
              <a:spcAft>
                <a:spcPts val="0"/>
              </a:spcAft>
              <a:buFont typeface="Wingdings 2"/>
              <a:buChar char=""/>
              <a:defRPr/>
            </a:pPr>
            <a:r>
              <a:rPr lang="ar-SA" b="1" dirty="0" smtClean="0"/>
              <a:t>مصروفات التشغيل:</a:t>
            </a:r>
          </a:p>
          <a:p>
            <a:pPr lvl="2" algn="r" rtl="1" eaLnBrk="1" fontAlgn="auto" hangingPunct="1">
              <a:spcBef>
                <a:spcPts val="0"/>
              </a:spcBef>
              <a:spcAft>
                <a:spcPts val="0"/>
              </a:spcAft>
              <a:buFont typeface="Wingdings" pitchFamily="2" charset="2"/>
              <a:buChar char="Ø"/>
              <a:defRPr/>
            </a:pPr>
            <a:r>
              <a:rPr lang="ar-SA" sz="1600" b="1" dirty="0" smtClean="0"/>
              <a:t>الخامات </a:t>
            </a:r>
            <a:r>
              <a:rPr lang="ar-SA" sz="1600" b="1" dirty="0"/>
              <a:t>و </a:t>
            </a:r>
            <a:r>
              <a:rPr lang="ar-SA" sz="1600" b="1" dirty="0" smtClean="0"/>
              <a:t>المستلزمات</a:t>
            </a:r>
          </a:p>
          <a:p>
            <a:pPr lvl="2" algn="r" rtl="1" eaLnBrk="1" fontAlgn="auto" hangingPunct="1">
              <a:spcBef>
                <a:spcPts val="0"/>
              </a:spcBef>
              <a:spcAft>
                <a:spcPts val="0"/>
              </a:spcAft>
              <a:buFont typeface="Wingdings" pitchFamily="2" charset="2"/>
              <a:buChar char="Ø"/>
              <a:defRPr/>
            </a:pPr>
            <a:r>
              <a:rPr lang="ar-SA" sz="1600" b="1" dirty="0" smtClean="0"/>
              <a:t>تكاليف التعبئة </a:t>
            </a:r>
            <a:r>
              <a:rPr lang="ar-SA" sz="1600" b="1" dirty="0"/>
              <a:t>و </a:t>
            </a:r>
            <a:r>
              <a:rPr lang="ar-SA" sz="1600" b="1" dirty="0" smtClean="0"/>
              <a:t>الشحن </a:t>
            </a:r>
            <a:r>
              <a:rPr lang="ar-SA" sz="1600" b="1" dirty="0"/>
              <a:t>و </a:t>
            </a:r>
            <a:r>
              <a:rPr lang="ar-SA" sz="1600" b="1" dirty="0" smtClean="0"/>
              <a:t>النقـل</a:t>
            </a:r>
          </a:p>
          <a:p>
            <a:pPr lvl="2" algn="r" rtl="1" eaLnBrk="1" fontAlgn="auto" hangingPunct="1">
              <a:spcBef>
                <a:spcPts val="0"/>
              </a:spcBef>
              <a:spcAft>
                <a:spcPts val="0"/>
              </a:spcAft>
              <a:buFont typeface="Wingdings" pitchFamily="2" charset="2"/>
              <a:buChar char="Ø"/>
              <a:defRPr/>
            </a:pPr>
            <a:r>
              <a:rPr lang="ar-SA" sz="1600" b="1" dirty="0" smtClean="0"/>
              <a:t>الوقود،</a:t>
            </a:r>
          </a:p>
          <a:p>
            <a:pPr lvl="2" algn="r" rtl="1" eaLnBrk="1" fontAlgn="auto" hangingPunct="1">
              <a:spcBef>
                <a:spcPts val="0"/>
              </a:spcBef>
              <a:spcAft>
                <a:spcPts val="0"/>
              </a:spcAft>
              <a:buFont typeface="Wingdings" pitchFamily="2" charset="2"/>
              <a:buChar char="Ø"/>
              <a:defRPr/>
            </a:pPr>
            <a:r>
              <a:rPr lang="ar-SA" sz="1600" b="1" dirty="0" smtClean="0"/>
              <a:t>القوى المحركة</a:t>
            </a:r>
          </a:p>
          <a:p>
            <a:pPr lvl="2" algn="r" rtl="1" eaLnBrk="1" fontAlgn="auto" hangingPunct="1">
              <a:spcBef>
                <a:spcPts val="0"/>
              </a:spcBef>
              <a:spcAft>
                <a:spcPts val="0"/>
              </a:spcAft>
              <a:buFont typeface="Wingdings" pitchFamily="2" charset="2"/>
              <a:buChar char="Ø"/>
              <a:defRPr/>
            </a:pPr>
            <a:r>
              <a:rPr lang="ar-SA" sz="1600" b="1" dirty="0" smtClean="0"/>
              <a:t>المياه  </a:t>
            </a:r>
          </a:p>
          <a:p>
            <a:pPr lvl="2" algn="r" rtl="1" eaLnBrk="1" fontAlgn="auto" hangingPunct="1">
              <a:spcBef>
                <a:spcPts val="0"/>
              </a:spcBef>
              <a:spcAft>
                <a:spcPts val="0"/>
              </a:spcAft>
              <a:buFont typeface="Wingdings" pitchFamily="2" charset="2"/>
              <a:buChar char="Ø"/>
              <a:defRPr/>
            </a:pPr>
            <a:r>
              <a:rPr lang="ar-SA" sz="1600" b="1" dirty="0" smtClean="0"/>
              <a:t>المصروفات الإدارية </a:t>
            </a:r>
            <a:r>
              <a:rPr lang="ar-SA" sz="1600" b="1" dirty="0"/>
              <a:t>و التسويقية.</a:t>
            </a:r>
            <a:endParaRPr lang="en-US" sz="1600" b="1" dirty="0"/>
          </a:p>
          <a:p>
            <a:pPr algn="r" rtl="1" eaLnBrk="1" fontAlgn="auto" hangingPunct="1">
              <a:spcBef>
                <a:spcPts val="0"/>
              </a:spcBef>
              <a:spcAft>
                <a:spcPts val="0"/>
              </a:spcAft>
              <a:buFont typeface="Wingdings 2"/>
              <a:buChar char=""/>
              <a:defRPr/>
            </a:pPr>
            <a:r>
              <a:rPr lang="ar-SA" b="1" dirty="0" smtClean="0"/>
              <a:t>الأجور </a:t>
            </a:r>
            <a:r>
              <a:rPr lang="ar-SA" b="1" dirty="0"/>
              <a:t>و </a:t>
            </a:r>
            <a:r>
              <a:rPr lang="ar-SA" b="1" dirty="0" smtClean="0"/>
              <a:t>التأمينات</a:t>
            </a:r>
            <a:r>
              <a:rPr lang="ar-SA" b="1" dirty="0"/>
              <a:t>.</a:t>
            </a:r>
            <a:endParaRPr lang="en-US" b="1" dirty="0"/>
          </a:p>
          <a:p>
            <a:pPr algn="r" rtl="1" eaLnBrk="1" fontAlgn="auto" hangingPunct="1">
              <a:spcBef>
                <a:spcPts val="0"/>
              </a:spcBef>
              <a:spcAft>
                <a:spcPts val="0"/>
              </a:spcAft>
              <a:buFont typeface="Wingdings 2"/>
              <a:buChar char=""/>
              <a:defRPr/>
            </a:pPr>
            <a:r>
              <a:rPr lang="ar-SA" b="1" dirty="0" smtClean="0"/>
              <a:t>الصيانة</a:t>
            </a:r>
            <a:r>
              <a:rPr lang="ar-SA" b="1" dirty="0"/>
              <a:t>. </a:t>
            </a:r>
            <a:endParaRPr lang="en-US" b="1" dirty="0"/>
          </a:p>
          <a:p>
            <a:pPr algn="r" rtl="1" eaLnBrk="1" fontAlgn="auto" hangingPunct="1">
              <a:spcBef>
                <a:spcPts val="0"/>
              </a:spcBef>
              <a:spcAft>
                <a:spcPts val="0"/>
              </a:spcAft>
              <a:buFont typeface="Wingdings 2"/>
              <a:buChar char=""/>
              <a:defRPr/>
            </a:pPr>
            <a:endParaRPr lang="en-US" dirty="0"/>
          </a:p>
        </p:txBody>
      </p:sp>
    </p:spTree>
  </p:cSld>
  <p:clrMapOvr>
    <a:masterClrMapping/>
  </p:clrMapOvr>
  <p:transition>
    <p:wip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727192"/>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rPr>
              <a:t>قائمة الدخل</a:t>
            </a:r>
            <a:endParaRPr lang="en-US" sz="3600" dirty="0">
              <a:solidFill>
                <a:srgbClr val="C00000"/>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nvGraphicFramePr>
        <p:xfrm>
          <a:off x="323528" y="1052736"/>
          <a:ext cx="8305799" cy="4928865"/>
        </p:xfrm>
        <a:graphic>
          <a:graphicData uri="http://schemas.openxmlformats.org/drawingml/2006/table">
            <a:tbl>
              <a:tblPr rtl="1"/>
              <a:tblGrid>
                <a:gridCol w="4916543"/>
                <a:gridCol w="860277"/>
                <a:gridCol w="848492"/>
                <a:gridCol w="841422"/>
                <a:gridCol w="839065"/>
              </a:tblGrid>
              <a:tr h="462469">
                <a:tc>
                  <a:txBody>
                    <a:bodyPr/>
                    <a:lstStyle/>
                    <a:p>
                      <a:pPr marL="0" marR="0" algn="ctr" rtl="1">
                        <a:spcBef>
                          <a:spcPts val="0"/>
                        </a:spcBef>
                        <a:spcAft>
                          <a:spcPts val="0"/>
                        </a:spcAft>
                      </a:pPr>
                      <a:r>
                        <a:rPr lang="ar-SA" sz="2800" b="1" dirty="0" smtClean="0">
                          <a:solidFill>
                            <a:schemeClr val="tx1"/>
                          </a:solidFill>
                          <a:latin typeface="Traditional Arabic"/>
                          <a:ea typeface="Times New Roman"/>
                          <a:cs typeface="Akhbar MT"/>
                        </a:rPr>
                        <a:t>البيان</a:t>
                      </a:r>
                      <a:r>
                        <a:rPr lang="ar-SA" sz="2800" b="1" dirty="0">
                          <a:solidFill>
                            <a:schemeClr val="tx1"/>
                          </a:solidFill>
                          <a:latin typeface="Traditional Arabic"/>
                          <a:ea typeface="Times New Roman"/>
                          <a:cs typeface="Akhbar MT"/>
                        </a:rPr>
                        <a:t>/ </a:t>
                      </a:r>
                      <a:r>
                        <a:rPr lang="ar-SA" sz="2800" b="1" dirty="0" smtClean="0">
                          <a:solidFill>
                            <a:schemeClr val="tx1"/>
                          </a:solidFill>
                          <a:latin typeface="Traditional Arabic"/>
                          <a:ea typeface="Times New Roman"/>
                          <a:cs typeface="Akhbar MT"/>
                        </a:rPr>
                        <a:t>السنوات</a:t>
                      </a:r>
                      <a:endParaRPr lang="en-US" sz="2800" b="1" dirty="0">
                        <a:solidFill>
                          <a:schemeClr val="tx1"/>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tx1"/>
                          </a:solidFill>
                          <a:latin typeface="Traditional Arabic"/>
                          <a:ea typeface="Times New Roman"/>
                          <a:cs typeface="Akhbar MT"/>
                        </a:rPr>
                        <a:t>1</a:t>
                      </a:r>
                      <a:endParaRPr lang="en-US" sz="1800" b="1" dirty="0">
                        <a:solidFill>
                          <a:schemeClr val="tx1"/>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tx1"/>
                          </a:solidFill>
                          <a:latin typeface="Traditional Arabic"/>
                          <a:ea typeface="Times New Roman"/>
                          <a:cs typeface="Akhbar MT"/>
                        </a:rPr>
                        <a:t>2</a:t>
                      </a:r>
                      <a:endParaRPr lang="en-US" sz="1800" b="1" dirty="0">
                        <a:solidFill>
                          <a:schemeClr val="tx1"/>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tx1"/>
                          </a:solidFill>
                          <a:latin typeface="Traditional Arabic"/>
                          <a:ea typeface="Times New Roman"/>
                          <a:cs typeface="Akhbar MT"/>
                        </a:rPr>
                        <a:t>3</a:t>
                      </a:r>
                      <a:endParaRPr lang="en-US" sz="1800" b="1" dirty="0">
                        <a:solidFill>
                          <a:schemeClr val="tx1"/>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tx1"/>
                          </a:solidFill>
                          <a:latin typeface="Traditional Arabic"/>
                          <a:ea typeface="Times New Roman"/>
                          <a:cs typeface="Akhbar MT"/>
                        </a:rPr>
                        <a:t>4 ـ</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الإيرادات</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dirty="0">
                        <a:solidFill>
                          <a:srgbClr val="C00000"/>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dirty="0">
                        <a:solidFill>
                          <a:srgbClr val="C00000"/>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dirty="0">
                        <a:solidFill>
                          <a:srgbClr val="C00000"/>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dirty="0">
                        <a:solidFill>
                          <a:srgbClr val="C00000"/>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406036">
                <a:tc>
                  <a:txBody>
                    <a:bodyPr/>
                    <a:lstStyle/>
                    <a:p>
                      <a:pPr marL="0" marR="0" algn="l" rtl="1">
                        <a:spcBef>
                          <a:spcPts val="0"/>
                        </a:spcBef>
                        <a:spcAft>
                          <a:spcPts val="0"/>
                        </a:spcAft>
                      </a:pPr>
                      <a:r>
                        <a:rPr lang="ar-SA" sz="1800" b="1" dirty="0">
                          <a:solidFill>
                            <a:schemeClr val="tx1"/>
                          </a:solidFill>
                          <a:latin typeface="Traditional Arabic"/>
                          <a:ea typeface="Times New Roman"/>
                          <a:cs typeface="Akhbar MT"/>
                        </a:rPr>
                        <a:t>(يـطـرح) نفقات التشغيل النقدية</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هـامش الـربـح الـنـقـدى ( صـافـى أربـاح الـتـشـغـيـل )</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406036">
                <a:tc>
                  <a:txBody>
                    <a:bodyPr/>
                    <a:lstStyle/>
                    <a:p>
                      <a:pPr marL="0" marR="0" algn="l" rtl="1">
                        <a:spcBef>
                          <a:spcPts val="0"/>
                        </a:spcBef>
                        <a:spcAft>
                          <a:spcPts val="0"/>
                        </a:spcAft>
                      </a:pPr>
                      <a:r>
                        <a:rPr lang="ar-SA" sz="1800" b="1" dirty="0">
                          <a:solidFill>
                            <a:schemeClr val="tx1"/>
                          </a:solidFill>
                          <a:latin typeface="Traditional Arabic"/>
                          <a:ea typeface="Times New Roman"/>
                          <a:cs typeface="Akhbar MT"/>
                        </a:rPr>
                        <a:t>(يـطـرح) قسط الإهــلاك والاستهلاك</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مـجـمــل الـربـح الـمـحـاسـبـى( هـامـش ربـح الـعـمـلـيـات )</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406036">
                <a:tc>
                  <a:txBody>
                    <a:bodyPr/>
                    <a:lstStyle/>
                    <a:p>
                      <a:pPr marL="0" marR="0" algn="l" rtl="1">
                        <a:spcBef>
                          <a:spcPts val="0"/>
                        </a:spcBef>
                        <a:spcAft>
                          <a:spcPts val="0"/>
                        </a:spcAft>
                      </a:pPr>
                      <a:r>
                        <a:rPr lang="ar-SA" sz="1800" b="1" dirty="0">
                          <a:solidFill>
                            <a:schemeClr val="tx1"/>
                          </a:solidFill>
                          <a:latin typeface="Traditional Arabic"/>
                          <a:ea typeface="Times New Roman"/>
                          <a:cs typeface="Akhbar MT"/>
                        </a:rPr>
                        <a:t>(يـطـرح) الـمـصـروفـات الإداريـة و الـتــسـويـقـيـة</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صـافـى الـربـح قـبـل الـفـائـدة</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406036">
                <a:tc>
                  <a:txBody>
                    <a:bodyPr/>
                    <a:lstStyle/>
                    <a:p>
                      <a:pPr marL="0" marR="0" algn="l" rtl="1">
                        <a:spcBef>
                          <a:spcPts val="0"/>
                        </a:spcBef>
                        <a:spcAft>
                          <a:spcPts val="0"/>
                        </a:spcAft>
                      </a:pPr>
                      <a:r>
                        <a:rPr lang="ar-SA" sz="1800" b="1" dirty="0">
                          <a:solidFill>
                            <a:schemeClr val="tx1"/>
                          </a:solidFill>
                          <a:latin typeface="Traditional Arabic"/>
                          <a:ea typeface="Times New Roman"/>
                          <a:cs typeface="Akhbar MT"/>
                        </a:rPr>
                        <a:t>يـطـرح الـفـائـدة</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صـافـى الـربـح قـبـل الـضـريـبـة</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406036">
                <a:tc>
                  <a:txBody>
                    <a:bodyPr/>
                    <a:lstStyle/>
                    <a:p>
                      <a:pPr marL="0" marR="0" algn="l" rtl="1">
                        <a:spcBef>
                          <a:spcPts val="0"/>
                        </a:spcBef>
                        <a:spcAft>
                          <a:spcPts val="0"/>
                        </a:spcAft>
                      </a:pPr>
                      <a:r>
                        <a:rPr lang="ar-SA" sz="1800" b="1" dirty="0">
                          <a:solidFill>
                            <a:schemeClr val="tx1"/>
                          </a:solidFill>
                          <a:latin typeface="Traditional Arabic"/>
                          <a:ea typeface="Times New Roman"/>
                          <a:cs typeface="Akhbar MT"/>
                        </a:rPr>
                        <a:t>(يـطـرح) الـضـريـبـة</a:t>
                      </a:r>
                      <a:endParaRPr lang="en-US" sz="1800" b="1" dirty="0">
                        <a:solidFill>
                          <a:schemeClr val="tx1"/>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036">
                <a:tc>
                  <a:txBody>
                    <a:bodyPr/>
                    <a:lstStyle/>
                    <a:p>
                      <a:pPr marL="0" marR="0" algn="justLow" rtl="1">
                        <a:spcBef>
                          <a:spcPts val="0"/>
                        </a:spcBef>
                        <a:spcAft>
                          <a:spcPts val="0"/>
                        </a:spcAft>
                      </a:pPr>
                      <a:r>
                        <a:rPr lang="ar-SA" sz="1800" b="1" dirty="0">
                          <a:solidFill>
                            <a:srgbClr val="C00000"/>
                          </a:solidFill>
                          <a:latin typeface="Traditional Arabic"/>
                          <a:ea typeface="Times New Roman"/>
                          <a:cs typeface="Akhbar MT"/>
                        </a:rPr>
                        <a:t>صـافـى الـربـح الـقـابـل للـتـوزيـع</a:t>
                      </a:r>
                      <a:endParaRPr lang="en-US" sz="1800" b="1" dirty="0">
                        <a:solidFill>
                          <a:srgbClr val="C0000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justLow" rtl="1">
                        <a:spcBef>
                          <a:spcPts val="0"/>
                        </a:spcBef>
                        <a:spcAft>
                          <a:spcPts val="0"/>
                        </a:spcAft>
                      </a:pPr>
                      <a:endParaRPr lang="ar-SA" sz="1800" b="1" dirty="0">
                        <a:solidFill>
                          <a:schemeClr val="tx1"/>
                        </a:solidFill>
                        <a:latin typeface="Traditional Arabic"/>
                        <a:ea typeface="Times New Roman"/>
                        <a:cs typeface="Akhba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Tree>
  </p:cSld>
  <p:clrMapOvr>
    <a:masterClrMapping/>
  </p:clrMapOvr>
  <p:transition>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412776"/>
          <a:ext cx="4190999" cy="4842801"/>
        </p:xfrm>
        <a:graphic>
          <a:graphicData uri="http://schemas.openxmlformats.org/drawingml/2006/table">
            <a:tbl>
              <a:tblPr rtl="1"/>
              <a:tblGrid>
                <a:gridCol w="2373086"/>
                <a:gridCol w="403735"/>
                <a:gridCol w="471577"/>
                <a:gridCol w="471024"/>
                <a:gridCol w="471577"/>
              </a:tblGrid>
              <a:tr h="369277">
                <a:tc>
                  <a:txBody>
                    <a:bodyPr/>
                    <a:lstStyle/>
                    <a:p>
                      <a:pPr marL="0" marR="0" algn="ctr" rtl="1">
                        <a:lnSpc>
                          <a:spcPct val="150000"/>
                        </a:lnSpc>
                        <a:spcBef>
                          <a:spcPts val="0"/>
                        </a:spcBef>
                        <a:spcAft>
                          <a:spcPts val="0"/>
                        </a:spcAft>
                      </a:pPr>
                      <a:r>
                        <a:rPr lang="ar-SA" sz="1800" b="1" dirty="0">
                          <a:latin typeface="Traditional Arabic"/>
                          <a:ea typeface="Times New Roman"/>
                          <a:cs typeface="Akhbar MT"/>
                        </a:rPr>
                        <a:t>الـبــيــــان / الـسـنــة</a:t>
                      </a:r>
                      <a:endParaRPr lang="en-US" sz="18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200" b="1">
                          <a:latin typeface="Traditional Arabic"/>
                          <a:ea typeface="Times New Roman"/>
                          <a:cs typeface="Akhbar MT"/>
                        </a:rPr>
                        <a:t>1</a:t>
                      </a:r>
                      <a:endParaRPr lang="en-US" sz="10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200" b="1">
                          <a:latin typeface="Traditional Arabic"/>
                          <a:ea typeface="Times New Roman"/>
                          <a:cs typeface="Akhbar MT"/>
                        </a:rPr>
                        <a:t>2</a:t>
                      </a:r>
                      <a:endParaRPr lang="en-US" sz="10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200" b="1">
                          <a:latin typeface="Traditional Arabic"/>
                          <a:ea typeface="Times New Roman"/>
                          <a:cs typeface="Akhbar MT"/>
                        </a:rPr>
                        <a:t>3</a:t>
                      </a:r>
                      <a:endParaRPr lang="en-US" sz="10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200" b="1" dirty="0" smtClean="0">
                          <a:latin typeface="Traditional Arabic"/>
                          <a:ea typeface="Times New Roman"/>
                          <a:cs typeface="Akhbar MT"/>
                        </a:rPr>
                        <a:t>4</a:t>
                      </a:r>
                      <a:endParaRPr lang="en-US" sz="10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277">
                <a:tc>
                  <a:txBody>
                    <a:bodyPr/>
                    <a:lstStyle/>
                    <a:p>
                      <a:pPr marL="0" marR="0" algn="r" rtl="1">
                        <a:lnSpc>
                          <a:spcPct val="150000"/>
                        </a:lnSpc>
                        <a:spcBef>
                          <a:spcPts val="0"/>
                        </a:spcBef>
                        <a:spcAft>
                          <a:spcPts val="0"/>
                        </a:spcAft>
                      </a:pPr>
                      <a:r>
                        <a:rPr lang="ar-SA" sz="1600" b="1" dirty="0">
                          <a:solidFill>
                            <a:srgbClr val="C00000"/>
                          </a:solidFill>
                          <a:latin typeface="Traditional Arabic"/>
                          <a:ea typeface="Times New Roman"/>
                          <a:cs typeface="Akhbar MT"/>
                        </a:rPr>
                        <a:t> الإيـرادات </a:t>
                      </a:r>
                      <a:r>
                        <a:rPr lang="ar-SA" sz="1600" b="1" dirty="0" smtClean="0">
                          <a:solidFill>
                            <a:srgbClr val="C00000"/>
                          </a:solidFill>
                          <a:latin typeface="Traditional Arabic"/>
                          <a:ea typeface="Times New Roman"/>
                          <a:cs typeface="Akhbar MT"/>
                        </a:rPr>
                        <a:t>(1)</a:t>
                      </a:r>
                      <a:endParaRPr lang="en-US" sz="1600" b="1" dirty="0">
                        <a:solidFill>
                          <a:srgbClr val="C0000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369277">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تـكـالـيـف الــتـشـغـيـل </a:t>
                      </a:r>
                      <a:r>
                        <a:rPr lang="ar-SA" sz="1600" b="1" baseline="0" dirty="0" smtClean="0">
                          <a:solidFill>
                            <a:srgbClr val="002060"/>
                          </a:solidFill>
                          <a:latin typeface="Traditional Arabic"/>
                          <a:ea typeface="Times New Roman"/>
                          <a:cs typeface="Akhbar MT"/>
                        </a:rPr>
                        <a:t> (2)</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277">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الإهـلاك  </a:t>
                      </a:r>
                      <a:r>
                        <a:rPr lang="ar-SA" sz="1600" b="1" dirty="0" smtClean="0">
                          <a:solidFill>
                            <a:srgbClr val="002060"/>
                          </a:solidFill>
                          <a:latin typeface="Traditional Arabic"/>
                          <a:ea typeface="Times New Roman"/>
                          <a:cs typeface="Akhbar MT"/>
                        </a:rPr>
                        <a:t>(3)</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277">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مـجـمـوع </a:t>
                      </a:r>
                      <a:r>
                        <a:rPr lang="ar-SA" sz="1600" b="1" dirty="0" smtClean="0">
                          <a:solidFill>
                            <a:srgbClr val="002060"/>
                          </a:solidFill>
                          <a:latin typeface="Traditional Arabic"/>
                          <a:ea typeface="Times New Roman"/>
                          <a:cs typeface="Akhbar MT"/>
                        </a:rPr>
                        <a:t>الـتـكـالـيـف (4) = </a:t>
                      </a:r>
                      <a:r>
                        <a:rPr lang="ar-SA" sz="1600" b="1" dirty="0">
                          <a:solidFill>
                            <a:srgbClr val="002060"/>
                          </a:solidFill>
                          <a:latin typeface="Traditional Arabic"/>
                          <a:ea typeface="Times New Roman"/>
                          <a:cs typeface="Akhbar MT"/>
                        </a:rPr>
                        <a:t>(2+3)</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553">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هـامـش الربـح ( مجمل الربح المحـاسـبى ) </a:t>
                      </a:r>
                      <a:r>
                        <a:rPr lang="ar-SA" sz="1600" b="1" dirty="0" smtClean="0">
                          <a:solidFill>
                            <a:srgbClr val="002060"/>
                          </a:solidFill>
                          <a:latin typeface="Traditional Arabic"/>
                          <a:ea typeface="Times New Roman"/>
                          <a:cs typeface="Akhbar MT"/>
                        </a:rPr>
                        <a:t>(5) </a:t>
                      </a:r>
                      <a:r>
                        <a:rPr lang="ar-SA" sz="1600" b="1" dirty="0">
                          <a:solidFill>
                            <a:srgbClr val="002060"/>
                          </a:solidFill>
                          <a:latin typeface="Traditional Arabic"/>
                          <a:ea typeface="Times New Roman"/>
                          <a:cs typeface="Akhbar MT"/>
                        </a:rPr>
                        <a:t>= (1- 4)</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dirty="0">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277">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الـفـوائـد </a:t>
                      </a:r>
                      <a:r>
                        <a:rPr lang="ar-SA" sz="1600" b="1" dirty="0" smtClean="0">
                          <a:solidFill>
                            <a:srgbClr val="002060"/>
                          </a:solidFill>
                          <a:latin typeface="Traditional Arabic"/>
                          <a:ea typeface="Times New Roman"/>
                          <a:cs typeface="Akhbar MT"/>
                        </a:rPr>
                        <a:t>( 6) </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dirty="0">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553">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صـافـى الـربـح قـبـل الـضـرائـب </a:t>
                      </a:r>
                      <a:r>
                        <a:rPr lang="ar-SA" sz="1600" b="1" dirty="0" smtClean="0">
                          <a:solidFill>
                            <a:srgbClr val="002060"/>
                          </a:solidFill>
                          <a:latin typeface="Traditional Arabic"/>
                          <a:ea typeface="Times New Roman"/>
                          <a:cs typeface="Akhbar MT"/>
                        </a:rPr>
                        <a:t>( 7) </a:t>
                      </a:r>
                      <a:r>
                        <a:rPr lang="ar-SA" sz="1600" b="1" dirty="0">
                          <a:solidFill>
                            <a:srgbClr val="002060"/>
                          </a:solidFill>
                          <a:latin typeface="Traditional Arabic"/>
                          <a:ea typeface="Times New Roman"/>
                          <a:cs typeface="Akhbar MT"/>
                        </a:rPr>
                        <a:t>= ( 5- 6)</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277">
                <a:tc>
                  <a:txBody>
                    <a:bodyPr/>
                    <a:lstStyle/>
                    <a:p>
                      <a:pPr marL="0" marR="0" algn="r" rtl="1">
                        <a:lnSpc>
                          <a:spcPct val="150000"/>
                        </a:lnSpc>
                        <a:spcBef>
                          <a:spcPts val="0"/>
                        </a:spcBef>
                        <a:spcAft>
                          <a:spcPts val="0"/>
                        </a:spcAft>
                      </a:pPr>
                      <a:r>
                        <a:rPr lang="ar-SA" sz="1600" b="1" dirty="0">
                          <a:solidFill>
                            <a:srgbClr val="002060"/>
                          </a:solidFill>
                          <a:latin typeface="Traditional Arabic"/>
                          <a:ea typeface="Times New Roman"/>
                          <a:cs typeface="Akhbar MT"/>
                        </a:rPr>
                        <a:t>الـضـرائـب </a:t>
                      </a:r>
                      <a:r>
                        <a:rPr lang="ar-SA" sz="1600" b="1" dirty="0" smtClean="0">
                          <a:solidFill>
                            <a:srgbClr val="002060"/>
                          </a:solidFill>
                          <a:latin typeface="Traditional Arabic"/>
                          <a:ea typeface="Times New Roman"/>
                          <a:cs typeface="Akhbar MT"/>
                        </a:rPr>
                        <a:t>( 8) </a:t>
                      </a:r>
                      <a:endParaRPr lang="en-US" sz="16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2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8553">
                <a:tc>
                  <a:txBody>
                    <a:bodyPr/>
                    <a:lstStyle/>
                    <a:p>
                      <a:pPr marL="0" marR="0" algn="r" rtl="1">
                        <a:lnSpc>
                          <a:spcPct val="150000"/>
                        </a:lnSpc>
                        <a:spcBef>
                          <a:spcPts val="0"/>
                        </a:spcBef>
                        <a:spcAft>
                          <a:spcPts val="0"/>
                        </a:spcAft>
                      </a:pPr>
                      <a:r>
                        <a:rPr lang="ar-SA" sz="1600" b="1" dirty="0">
                          <a:solidFill>
                            <a:srgbClr val="C00000"/>
                          </a:solidFill>
                          <a:latin typeface="Traditional Arabic"/>
                          <a:ea typeface="Times New Roman"/>
                          <a:cs typeface="Akhbar MT"/>
                        </a:rPr>
                        <a:t>الـربـح الـقـابـل للـتـوزيـع </a:t>
                      </a:r>
                      <a:r>
                        <a:rPr lang="ar-SA" sz="1600" b="1" dirty="0" smtClean="0">
                          <a:solidFill>
                            <a:srgbClr val="C00000"/>
                          </a:solidFill>
                          <a:latin typeface="Traditional Arabic"/>
                          <a:ea typeface="Times New Roman"/>
                          <a:cs typeface="Akhbar MT"/>
                        </a:rPr>
                        <a:t>( 9) =</a:t>
                      </a:r>
                    </a:p>
                    <a:p>
                      <a:pPr marL="0" marR="0" algn="r" rtl="1">
                        <a:lnSpc>
                          <a:spcPct val="150000"/>
                        </a:lnSpc>
                        <a:spcBef>
                          <a:spcPts val="0"/>
                        </a:spcBef>
                        <a:spcAft>
                          <a:spcPts val="0"/>
                        </a:spcAft>
                      </a:pPr>
                      <a:r>
                        <a:rPr lang="ar-SA" sz="1600" b="1" dirty="0" smtClean="0">
                          <a:solidFill>
                            <a:srgbClr val="C00000"/>
                          </a:solidFill>
                          <a:latin typeface="Traditional Arabic"/>
                          <a:ea typeface="Times New Roman"/>
                          <a:cs typeface="Akhbar MT"/>
                        </a:rPr>
                        <a:t> </a:t>
                      </a:r>
                      <a:r>
                        <a:rPr lang="ar-SA" sz="1600" b="1" dirty="0">
                          <a:solidFill>
                            <a:srgbClr val="C00000"/>
                          </a:solidFill>
                          <a:latin typeface="Traditional Arabic"/>
                          <a:ea typeface="Times New Roman"/>
                          <a:cs typeface="Akhbar MT"/>
                        </a:rPr>
                        <a:t>( 7- 8)</a:t>
                      </a:r>
                      <a:endParaRPr lang="en-US" sz="1600" b="1" dirty="0">
                        <a:solidFill>
                          <a:srgbClr val="C0000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2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graphicFrame>
        <p:nvGraphicFramePr>
          <p:cNvPr id="3" name="Table 2"/>
          <p:cNvGraphicFramePr>
            <a:graphicFrameLocks noGrp="1"/>
          </p:cNvGraphicFramePr>
          <p:nvPr/>
        </p:nvGraphicFramePr>
        <p:xfrm>
          <a:off x="4499992" y="1412776"/>
          <a:ext cx="4116705" cy="5120640"/>
        </p:xfrm>
        <a:graphic>
          <a:graphicData uri="http://schemas.openxmlformats.org/drawingml/2006/table">
            <a:tbl>
              <a:tblPr rtl="1"/>
              <a:tblGrid>
                <a:gridCol w="2333625"/>
                <a:gridCol w="393971"/>
                <a:gridCol w="463218"/>
                <a:gridCol w="462673"/>
                <a:gridCol w="463218"/>
              </a:tblGrid>
              <a:tr h="330239">
                <a:tc>
                  <a:txBody>
                    <a:bodyPr/>
                    <a:lstStyle/>
                    <a:p>
                      <a:pPr marL="0" marR="0" algn="ctr" rtl="1">
                        <a:lnSpc>
                          <a:spcPct val="150000"/>
                        </a:lnSpc>
                        <a:spcBef>
                          <a:spcPts val="0"/>
                        </a:spcBef>
                        <a:spcAft>
                          <a:spcPts val="0"/>
                        </a:spcAft>
                      </a:pPr>
                      <a:r>
                        <a:rPr lang="ar-SA" sz="1600" b="1" dirty="0">
                          <a:latin typeface="Traditional Arabic"/>
                          <a:ea typeface="Times New Roman"/>
                          <a:cs typeface="Akhbar MT"/>
                        </a:rPr>
                        <a:t>الـبــيــــان / الـسـنــة</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600" b="1" dirty="0">
                          <a:latin typeface="Traditional Arabic"/>
                          <a:ea typeface="Times New Roman"/>
                          <a:cs typeface="Akhbar MT"/>
                        </a:rPr>
                        <a:t>1</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600" b="1" dirty="0">
                          <a:latin typeface="Traditional Arabic"/>
                          <a:ea typeface="Times New Roman"/>
                          <a:cs typeface="Akhbar MT"/>
                        </a:rPr>
                        <a:t>2</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600" b="1">
                          <a:latin typeface="Traditional Arabic"/>
                          <a:ea typeface="Times New Roman"/>
                          <a:cs typeface="Akhbar MT"/>
                        </a:rPr>
                        <a:t>3</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1600" b="1" dirty="0" smtClean="0">
                          <a:latin typeface="Times New Roman"/>
                          <a:ea typeface="Times New Roman"/>
                          <a:cs typeface="Mudir MT"/>
                        </a:rPr>
                        <a:t>4</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justLow" rtl="1">
                        <a:lnSpc>
                          <a:spcPct val="150000"/>
                        </a:lnSpc>
                        <a:spcBef>
                          <a:spcPts val="0"/>
                        </a:spcBef>
                        <a:spcAft>
                          <a:spcPts val="0"/>
                        </a:spcAft>
                      </a:pPr>
                      <a:r>
                        <a:rPr lang="ar-SA" sz="1600" b="1" dirty="0">
                          <a:solidFill>
                            <a:srgbClr val="C00000"/>
                          </a:solidFill>
                          <a:latin typeface="Traditional Arabic"/>
                          <a:ea typeface="Times New Roman"/>
                          <a:cs typeface="Akhbar MT"/>
                        </a:rPr>
                        <a:t> الإيـرادات</a:t>
                      </a:r>
                      <a:endParaRPr lang="en-US" sz="1600" b="1" dirty="0">
                        <a:solidFill>
                          <a:srgbClr val="C0000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343886">
                <a:tc>
                  <a:txBody>
                    <a:bodyPr/>
                    <a:lstStyle/>
                    <a:p>
                      <a:pPr marL="0" marR="0" algn="r" rtl="1">
                        <a:lnSpc>
                          <a:spcPct val="150000"/>
                        </a:lnSpc>
                        <a:spcBef>
                          <a:spcPts val="0"/>
                        </a:spcBef>
                        <a:spcAft>
                          <a:spcPts val="0"/>
                        </a:spcAft>
                      </a:pPr>
                      <a:r>
                        <a:rPr lang="ar-SA" sz="1600" b="1" dirty="0">
                          <a:latin typeface="Traditional Arabic"/>
                          <a:ea typeface="Times New Roman"/>
                          <a:cs typeface="Akhbar MT"/>
                        </a:rPr>
                        <a:t>يـطـرح مـصـروفـات الـتـشـغـيـل</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r" rtl="1">
                        <a:lnSpc>
                          <a:spcPct val="150000"/>
                        </a:lnSpc>
                        <a:spcBef>
                          <a:spcPts val="0"/>
                        </a:spcBef>
                        <a:spcAft>
                          <a:spcPts val="0"/>
                        </a:spcAft>
                      </a:pPr>
                      <a:r>
                        <a:rPr lang="ar-SA" sz="1600" b="1">
                          <a:latin typeface="Traditional Arabic"/>
                          <a:ea typeface="Times New Roman"/>
                          <a:cs typeface="Akhbar MT"/>
                        </a:rPr>
                        <a:t>مـجـمـل الـربـح</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80">
                <a:tc>
                  <a:txBody>
                    <a:bodyPr/>
                    <a:lstStyle/>
                    <a:p>
                      <a:pPr marL="0" marR="0" algn="r" rtl="1">
                        <a:lnSpc>
                          <a:spcPct val="150000"/>
                        </a:lnSpc>
                        <a:spcBef>
                          <a:spcPts val="0"/>
                        </a:spcBef>
                        <a:spcAft>
                          <a:spcPts val="0"/>
                        </a:spcAft>
                      </a:pPr>
                      <a:r>
                        <a:rPr lang="ar-SA" sz="1600" b="1">
                          <a:latin typeface="Traditional Arabic"/>
                          <a:ea typeface="Times New Roman"/>
                          <a:cs typeface="Akhbar MT"/>
                        </a:rPr>
                        <a:t>يـطـرح مـصـروفـات تـسـويـقـيـة  و إداريـة</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r" rtl="1">
                        <a:lnSpc>
                          <a:spcPct val="150000"/>
                        </a:lnSpc>
                        <a:spcBef>
                          <a:spcPts val="0"/>
                        </a:spcBef>
                        <a:spcAft>
                          <a:spcPts val="0"/>
                        </a:spcAft>
                      </a:pPr>
                      <a:r>
                        <a:rPr lang="ar-SA" sz="1600" b="1">
                          <a:latin typeface="Traditional Arabic"/>
                          <a:ea typeface="Times New Roman"/>
                          <a:cs typeface="Akhbar MT"/>
                        </a:rPr>
                        <a:t>رصـيـد الـتـشـغـيل قبل الإهلاك</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dirty="0">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r" rtl="1">
                        <a:lnSpc>
                          <a:spcPct val="150000"/>
                        </a:lnSpc>
                        <a:spcBef>
                          <a:spcPts val="0"/>
                        </a:spcBef>
                        <a:spcAft>
                          <a:spcPts val="0"/>
                        </a:spcAft>
                      </a:pPr>
                      <a:r>
                        <a:rPr lang="ar-SA" sz="1600" b="1">
                          <a:latin typeface="Traditional Arabic"/>
                          <a:ea typeface="Times New Roman"/>
                          <a:cs typeface="Akhbar MT"/>
                        </a:rPr>
                        <a:t>يـطـرح الإهـلاك</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r" rtl="1">
                        <a:lnSpc>
                          <a:spcPct val="150000"/>
                        </a:lnSpc>
                        <a:spcBef>
                          <a:spcPts val="0"/>
                        </a:spcBef>
                        <a:spcAft>
                          <a:spcPts val="0"/>
                        </a:spcAft>
                      </a:pPr>
                      <a:r>
                        <a:rPr lang="ar-SA" sz="1600" b="1">
                          <a:latin typeface="Traditional Arabic"/>
                          <a:ea typeface="Times New Roman"/>
                          <a:cs typeface="Akhbar MT"/>
                        </a:rPr>
                        <a:t>ربـح الـتـشـغـيــل</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r" rtl="1">
                        <a:lnSpc>
                          <a:spcPct val="150000"/>
                        </a:lnSpc>
                        <a:spcBef>
                          <a:spcPts val="0"/>
                        </a:spcBef>
                        <a:spcAft>
                          <a:spcPts val="0"/>
                        </a:spcAft>
                      </a:pPr>
                      <a:r>
                        <a:rPr lang="ar-SA" sz="1600" b="1">
                          <a:latin typeface="Traditional Arabic"/>
                          <a:ea typeface="Times New Roman"/>
                          <a:cs typeface="Akhbar MT"/>
                        </a:rPr>
                        <a:t>يـطـرح الـفـوائـد</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justLow" rtl="1">
                        <a:lnSpc>
                          <a:spcPct val="150000"/>
                        </a:lnSpc>
                        <a:spcBef>
                          <a:spcPts val="0"/>
                        </a:spcBef>
                        <a:spcAft>
                          <a:spcPts val="0"/>
                        </a:spcAft>
                      </a:pPr>
                      <a:r>
                        <a:rPr lang="ar-SA" sz="1600" b="1">
                          <a:latin typeface="Traditional Arabic"/>
                          <a:ea typeface="Times New Roman"/>
                          <a:cs typeface="Akhbar MT"/>
                        </a:rPr>
                        <a:t>الـربـح قـبـل الـضـريـبـة</a:t>
                      </a:r>
                      <a:endParaRPr lang="en-US" sz="1600" b="1">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86">
                <a:tc>
                  <a:txBody>
                    <a:bodyPr/>
                    <a:lstStyle/>
                    <a:p>
                      <a:pPr marL="0" marR="0" algn="justLow" rtl="1">
                        <a:lnSpc>
                          <a:spcPct val="150000"/>
                        </a:lnSpc>
                        <a:spcBef>
                          <a:spcPts val="0"/>
                        </a:spcBef>
                        <a:spcAft>
                          <a:spcPts val="0"/>
                        </a:spcAft>
                      </a:pPr>
                      <a:r>
                        <a:rPr lang="ar-SA" sz="1600" b="1" dirty="0">
                          <a:latin typeface="Traditional Arabic"/>
                          <a:ea typeface="Times New Roman"/>
                          <a:cs typeface="Akhbar MT"/>
                        </a:rPr>
                        <a:t>تـطـرح الـضـريـبـة</a:t>
                      </a:r>
                      <a:endParaRPr lang="en-US" sz="1600" b="1" dirty="0">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50000"/>
                        </a:lnSpc>
                        <a:spcBef>
                          <a:spcPts val="0"/>
                        </a:spcBef>
                        <a:spcAft>
                          <a:spcPts val="0"/>
                        </a:spcAft>
                      </a:pPr>
                      <a:endParaRPr lang="ar-SA" sz="1600" b="1">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80">
                <a:tc>
                  <a:txBody>
                    <a:bodyPr/>
                    <a:lstStyle/>
                    <a:p>
                      <a:pPr marL="0" marR="0" algn="justLow" rtl="1">
                        <a:lnSpc>
                          <a:spcPct val="150000"/>
                        </a:lnSpc>
                        <a:spcBef>
                          <a:spcPts val="0"/>
                        </a:spcBef>
                        <a:spcAft>
                          <a:spcPts val="0"/>
                        </a:spcAft>
                      </a:pPr>
                      <a:r>
                        <a:rPr lang="ar-SA" sz="1600" b="1" dirty="0">
                          <a:solidFill>
                            <a:srgbClr val="C00000"/>
                          </a:solidFill>
                          <a:latin typeface="Traditional Arabic"/>
                          <a:ea typeface="Times New Roman"/>
                          <a:cs typeface="Akhbar MT"/>
                        </a:rPr>
                        <a:t>الـربــح الـقـابـل للـتـوزيـع </a:t>
                      </a:r>
                      <a:r>
                        <a:rPr lang="ar-SA" sz="1600" b="1" dirty="0" smtClean="0">
                          <a:solidFill>
                            <a:srgbClr val="C00000"/>
                          </a:solidFill>
                          <a:latin typeface="Traditional Arabic"/>
                          <a:ea typeface="Times New Roman"/>
                          <a:cs typeface="Akhbar MT"/>
                        </a:rPr>
                        <a:t>(صـافـى </a:t>
                      </a:r>
                      <a:r>
                        <a:rPr lang="ar-SA" sz="1600" b="1" dirty="0">
                          <a:solidFill>
                            <a:srgbClr val="C00000"/>
                          </a:solidFill>
                          <a:latin typeface="Traditional Arabic"/>
                          <a:ea typeface="Times New Roman"/>
                          <a:cs typeface="Akhbar MT"/>
                        </a:rPr>
                        <a:t>الـربــح )</a:t>
                      </a:r>
                      <a:endParaRPr lang="en-US" sz="1600" b="1" dirty="0">
                        <a:solidFill>
                          <a:srgbClr val="C0000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marL="0" marR="0" algn="ctr" rtl="1">
                        <a:lnSpc>
                          <a:spcPct val="150000"/>
                        </a:lnSpc>
                        <a:spcBef>
                          <a:spcPts val="0"/>
                        </a:spcBef>
                        <a:spcAft>
                          <a:spcPts val="0"/>
                        </a:spcAft>
                      </a:pPr>
                      <a:endParaRPr lang="ar-SA" sz="1600" b="1" dirty="0">
                        <a:solidFill>
                          <a:srgbClr val="C00000"/>
                        </a:solidFill>
                        <a:latin typeface="Traditional Arabic"/>
                        <a:ea typeface="Times New Roman"/>
                        <a:cs typeface="Akhba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
        <p:nvSpPr>
          <p:cNvPr id="65686" name="Rectangle 1"/>
          <p:cNvSpPr>
            <a:spLocks noChangeArrowheads="1"/>
          </p:cNvSpPr>
          <p:nvPr/>
        </p:nvSpPr>
        <p:spPr bwMode="auto">
          <a:xfrm>
            <a:off x="251520" y="65529"/>
            <a:ext cx="8534400" cy="1200329"/>
          </a:xfrm>
          <a:prstGeom prst="rect">
            <a:avLst/>
          </a:prstGeom>
          <a:noFill/>
          <a:ln w="9525">
            <a:noFill/>
            <a:miter lim="800000"/>
            <a:headEnd/>
            <a:tailEnd/>
          </a:ln>
        </p:spPr>
        <p:txBody>
          <a:bodyPr wrap="square" anchor="b">
            <a:spAutoFit/>
          </a:bodyPr>
          <a:lstStyle/>
          <a:p>
            <a:pPr algn="r" rtl="1"/>
            <a:r>
              <a:rPr lang="ar-SA" sz="3600" b="1" dirty="0">
                <a:solidFill>
                  <a:srgbClr val="C00000"/>
                </a:solidFill>
                <a:effectLst>
                  <a:outerShdw blurRad="38100" dist="38100" dir="2700000" algn="tl">
                    <a:srgbClr val="000000">
                      <a:alpha val="43137"/>
                    </a:srgbClr>
                  </a:outerShdw>
                </a:effectLst>
                <a:latin typeface="Akhbar MT" pitchFamily="2" charset="-78"/>
                <a:cs typeface="Times New Roman" pitchFamily="18" charset="0"/>
              </a:rPr>
              <a:t>قائمة الدخل </a:t>
            </a:r>
            <a:r>
              <a:rPr lang="ar-SA" sz="3600" b="1" dirty="0" err="1">
                <a:solidFill>
                  <a:srgbClr val="C00000"/>
                </a:solidFill>
                <a:effectLst>
                  <a:outerShdw blurRad="38100" dist="38100" dir="2700000" algn="tl">
                    <a:srgbClr val="000000">
                      <a:alpha val="43137"/>
                    </a:srgbClr>
                  </a:outerShdw>
                </a:effectLst>
                <a:latin typeface="Akhbar MT" pitchFamily="2" charset="-78"/>
                <a:cs typeface="Times New Roman" pitchFamily="18" charset="0"/>
              </a:rPr>
              <a:t>نموذج  </a:t>
            </a:r>
            <a:r>
              <a:rPr lang="ar-SA" sz="3600" b="1" dirty="0">
                <a:solidFill>
                  <a:srgbClr val="C00000"/>
                </a:solidFill>
                <a:effectLst>
                  <a:outerShdw blurRad="38100" dist="38100" dir="2700000" algn="tl">
                    <a:srgbClr val="000000">
                      <a:alpha val="43137"/>
                    </a:srgbClr>
                  </a:outerShdw>
                </a:effectLst>
                <a:latin typeface="Akhbar MT" pitchFamily="2" charset="-78"/>
                <a:cs typeface="Times New Roman" pitchFamily="18" charset="0"/>
              </a:rPr>
              <a:t>(2</a:t>
            </a:r>
            <a:r>
              <a:rPr lang="ar-SA" sz="3600" b="1" dirty="0" err="1">
                <a:solidFill>
                  <a:srgbClr val="C00000"/>
                </a:solidFill>
                <a:effectLst>
                  <a:outerShdw blurRad="38100" dist="38100" dir="2700000" algn="tl">
                    <a:srgbClr val="000000">
                      <a:alpha val="43137"/>
                    </a:srgbClr>
                  </a:outerShdw>
                </a:effectLst>
                <a:latin typeface="Akhbar MT" pitchFamily="2" charset="-78"/>
                <a:cs typeface="Times New Roman" pitchFamily="18" charset="0"/>
              </a:rPr>
              <a:t>)</a:t>
            </a:r>
            <a:endParaRPr lang="en-US" sz="3600" b="1" dirty="0">
              <a:solidFill>
                <a:srgbClr val="C00000"/>
              </a:solidFill>
              <a:effectLst>
                <a:outerShdw blurRad="38100" dist="38100" dir="2700000" algn="tl">
                  <a:srgbClr val="000000">
                    <a:alpha val="43137"/>
                  </a:srgbClr>
                </a:outerShdw>
              </a:effectLst>
            </a:endParaRPr>
          </a:p>
          <a:p>
            <a:pPr algn="r" rtl="1" eaLnBrk="0" hangingPunct="0"/>
            <a:r>
              <a:rPr lang="ar-SA" sz="3600" b="1" dirty="0">
                <a:solidFill>
                  <a:srgbClr val="C00000"/>
                </a:solidFill>
                <a:effectLst>
                  <a:outerShdw blurRad="38100" dist="38100" dir="2700000" algn="tl">
                    <a:srgbClr val="000000">
                      <a:alpha val="43137"/>
                    </a:srgbClr>
                  </a:outerShdw>
                </a:effectLst>
                <a:latin typeface="Akhbar MT" pitchFamily="2" charset="-78"/>
                <a:cs typeface="Times New Roman" pitchFamily="18" charset="0"/>
              </a:rPr>
              <a:t>قائمة الدخل </a:t>
            </a:r>
            <a:r>
              <a:rPr lang="ar-SA" sz="3600" b="1" dirty="0" err="1">
                <a:solidFill>
                  <a:srgbClr val="C00000"/>
                </a:solidFill>
                <a:effectLst>
                  <a:outerShdw blurRad="38100" dist="38100" dir="2700000" algn="tl">
                    <a:srgbClr val="000000">
                      <a:alpha val="43137"/>
                    </a:srgbClr>
                  </a:outerShdw>
                </a:effectLst>
                <a:latin typeface="Akhbar MT" pitchFamily="2" charset="-78"/>
                <a:cs typeface="Times New Roman" pitchFamily="18" charset="0"/>
              </a:rPr>
              <a:t>نموذج  </a:t>
            </a:r>
            <a:r>
              <a:rPr lang="ar-SA" sz="3600" b="1" dirty="0">
                <a:solidFill>
                  <a:srgbClr val="C00000"/>
                </a:solidFill>
                <a:effectLst>
                  <a:outerShdw blurRad="38100" dist="38100" dir="2700000" algn="tl">
                    <a:srgbClr val="000000">
                      <a:alpha val="43137"/>
                    </a:srgbClr>
                  </a:outerShdw>
                </a:effectLst>
                <a:latin typeface="Akhbar MT" pitchFamily="2" charset="-78"/>
                <a:cs typeface="Times New Roman" pitchFamily="18" charset="0"/>
              </a:rPr>
              <a:t>(3</a:t>
            </a:r>
            <a:r>
              <a:rPr lang="ar-SA" sz="3600" b="1" dirty="0" err="1" smtClean="0">
                <a:solidFill>
                  <a:srgbClr val="C00000"/>
                </a:solidFill>
                <a:effectLst>
                  <a:outerShdw blurRad="38100" dist="38100" dir="2700000" algn="tl">
                    <a:srgbClr val="000000">
                      <a:alpha val="43137"/>
                    </a:srgbClr>
                  </a:outerShdw>
                </a:effectLst>
                <a:latin typeface="Akhbar MT" pitchFamily="2" charset="-78"/>
                <a:cs typeface="Times New Roman" pitchFamily="18" charset="0"/>
              </a:rPr>
              <a:t>)</a:t>
            </a:r>
            <a:endParaRPr lang="en-US" sz="3600" b="1" dirty="0">
              <a:solidFill>
                <a:srgbClr val="C00000"/>
              </a:solidFill>
              <a:effectLst>
                <a:outerShdw blurRad="38100" dist="38100" dir="2700000" algn="tl">
                  <a:srgbClr val="000000">
                    <a:alpha val="43137"/>
                  </a:srgbClr>
                </a:outerShdw>
              </a:effectLst>
            </a:endParaRPr>
          </a:p>
        </p:txBody>
      </p:sp>
    </p:spTree>
  </p:cSld>
  <p:clrMapOvr>
    <a:masterClrMapping/>
  </p:clrMapOvr>
  <p:transition>
    <p:wip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
          <p:cNvSpPr>
            <a:spLocks noChangeArrowheads="1"/>
          </p:cNvSpPr>
          <p:nvPr/>
        </p:nvSpPr>
        <p:spPr bwMode="auto">
          <a:xfrm>
            <a:off x="2286000" y="228600"/>
            <a:ext cx="4429125" cy="646113"/>
          </a:xfrm>
          <a:prstGeom prst="rect">
            <a:avLst/>
          </a:prstGeom>
          <a:noFill/>
          <a:ln w="9525">
            <a:noFill/>
            <a:miter lim="800000"/>
            <a:headEnd/>
            <a:tailEnd/>
          </a:ln>
        </p:spPr>
        <p:txBody>
          <a:bodyPr wrap="none" anchor="ctr">
            <a:spAutoFit/>
          </a:bodyPr>
          <a:lstStyle/>
          <a:p>
            <a:pPr algn="ctr" rtl="1" eaLnBrk="0" hangingPunct="0"/>
            <a:r>
              <a:rPr lang="ar-SA" sz="36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نموذج قائمة التدفقات النقدية</a:t>
            </a:r>
            <a:endParaRPr lang="ar-SA" sz="3600" dirty="0">
              <a:solidFill>
                <a:srgbClr val="C0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nvGraphicFramePr>
        <p:xfrm>
          <a:off x="251520" y="1052736"/>
          <a:ext cx="8534403" cy="5257799"/>
        </p:xfrm>
        <a:graphic>
          <a:graphicData uri="http://schemas.openxmlformats.org/drawingml/2006/table">
            <a:tbl>
              <a:tblPr rtl="1"/>
              <a:tblGrid>
                <a:gridCol w="2295810"/>
                <a:gridCol w="743440"/>
                <a:gridCol w="743440"/>
                <a:gridCol w="684013"/>
                <a:gridCol w="682801"/>
                <a:gridCol w="680375"/>
                <a:gridCol w="679163"/>
                <a:gridCol w="676737"/>
                <a:gridCol w="675525"/>
                <a:gridCol w="673099"/>
              </a:tblGrid>
              <a:tr h="319138">
                <a:tc rowSpan="2">
                  <a:txBody>
                    <a:bodyPr/>
                    <a:lstStyle/>
                    <a:p>
                      <a:pPr algn="ctr" rtl="1">
                        <a:spcBef>
                          <a:spcPts val="600"/>
                        </a:spcBef>
                        <a:spcAft>
                          <a:spcPts val="600"/>
                        </a:spcAft>
                      </a:pPr>
                      <a:r>
                        <a:rPr lang="ar-SA" sz="1800" b="1" dirty="0">
                          <a:solidFill>
                            <a:srgbClr val="002060"/>
                          </a:solidFill>
                          <a:latin typeface="Times New Roman"/>
                          <a:ea typeface="Times New Roman"/>
                          <a:cs typeface="Times New Roman"/>
                        </a:rPr>
                        <a:t>البيان</a:t>
                      </a:r>
                      <a:endParaRPr lang="en-US" sz="18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rtl="1">
                        <a:spcBef>
                          <a:spcPts val="600"/>
                        </a:spcBef>
                        <a:spcAft>
                          <a:spcPts val="600"/>
                        </a:spcAft>
                      </a:pPr>
                      <a:r>
                        <a:rPr lang="ar-SA" sz="1800" b="1">
                          <a:solidFill>
                            <a:srgbClr val="002060"/>
                          </a:solidFill>
                          <a:latin typeface="Times New Roman"/>
                          <a:ea typeface="Times New Roman"/>
                          <a:cs typeface="Times New Roman"/>
                        </a:rPr>
                        <a:t>فترة الانشاء</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gridSpan="7">
                  <a:txBody>
                    <a:bodyPr/>
                    <a:lstStyle/>
                    <a:p>
                      <a:pPr algn="ctr" rtl="1">
                        <a:spcBef>
                          <a:spcPts val="600"/>
                        </a:spcBef>
                        <a:spcAft>
                          <a:spcPts val="600"/>
                        </a:spcAft>
                      </a:pPr>
                      <a:r>
                        <a:rPr lang="ar-SA" sz="1800" b="1">
                          <a:solidFill>
                            <a:srgbClr val="002060"/>
                          </a:solidFill>
                          <a:latin typeface="Times New Roman"/>
                          <a:ea typeface="Times New Roman"/>
                          <a:cs typeface="Times New Roman"/>
                        </a:rPr>
                        <a:t>فترة التشغيل</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638276">
                <a:tc vMerge="1">
                  <a:txBody>
                    <a:bodyPr/>
                    <a:lstStyle/>
                    <a:p>
                      <a:pPr rtl="1"/>
                      <a:endParaRPr lang="ar-SA"/>
                    </a:p>
                  </a:txBody>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1</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2</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1</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2</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3</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4</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5</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6 ـ 7</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10</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0890">
                <a:tc gridSpan="10">
                  <a:txBody>
                    <a:bodyPr/>
                    <a:lstStyle/>
                    <a:p>
                      <a:pPr algn="r" rtl="1">
                        <a:spcBef>
                          <a:spcPts val="600"/>
                        </a:spcBef>
                        <a:spcAft>
                          <a:spcPts val="600"/>
                        </a:spcAft>
                      </a:pPr>
                      <a:r>
                        <a:rPr lang="ar-SA" sz="1800" b="1">
                          <a:solidFill>
                            <a:srgbClr val="002060"/>
                          </a:solidFill>
                          <a:latin typeface="Times New Roman"/>
                          <a:ea typeface="Times New Roman"/>
                          <a:cs typeface="Times New Roman"/>
                        </a:rPr>
                        <a:t>التدفقات الداخلة</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9138">
                <a:tc>
                  <a:txBody>
                    <a:bodyPr/>
                    <a:lstStyle/>
                    <a:p>
                      <a:pPr algn="r" rtl="1">
                        <a:spcBef>
                          <a:spcPts val="600"/>
                        </a:spcBef>
                        <a:spcAft>
                          <a:spcPts val="600"/>
                        </a:spcAft>
                      </a:pPr>
                      <a:r>
                        <a:rPr lang="ar-SA" sz="1800" b="0">
                          <a:solidFill>
                            <a:srgbClr val="002060"/>
                          </a:solidFill>
                          <a:latin typeface="Times New Roman"/>
                          <a:ea typeface="Times New Roman"/>
                          <a:cs typeface="Times New Roman"/>
                        </a:rPr>
                        <a:t>الإيرادات</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138">
                <a:tc>
                  <a:txBody>
                    <a:bodyPr/>
                    <a:lstStyle/>
                    <a:p>
                      <a:pPr algn="r" rtl="1">
                        <a:spcBef>
                          <a:spcPts val="600"/>
                        </a:spcBef>
                        <a:spcAft>
                          <a:spcPts val="600"/>
                        </a:spcAft>
                      </a:pPr>
                      <a:r>
                        <a:rPr lang="ar-SA" sz="1800" b="0">
                          <a:solidFill>
                            <a:srgbClr val="002060"/>
                          </a:solidFill>
                          <a:latin typeface="Times New Roman"/>
                          <a:ea typeface="Times New Roman"/>
                          <a:cs typeface="Times New Roman"/>
                        </a:rPr>
                        <a:t>القروض</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138">
                <a:tc>
                  <a:txBody>
                    <a:bodyPr/>
                    <a:lstStyle/>
                    <a:p>
                      <a:pPr algn="r" rtl="1">
                        <a:spcBef>
                          <a:spcPts val="600"/>
                        </a:spcBef>
                        <a:spcAft>
                          <a:spcPts val="600"/>
                        </a:spcAft>
                      </a:pPr>
                      <a:r>
                        <a:rPr lang="ar-SA" sz="1800" b="0">
                          <a:solidFill>
                            <a:srgbClr val="002060"/>
                          </a:solidFill>
                          <a:latin typeface="Times New Roman"/>
                          <a:ea typeface="Times New Roman"/>
                          <a:cs typeface="Times New Roman"/>
                        </a:rPr>
                        <a:t>القيمة المتبقية</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138">
                <a:tc>
                  <a:txBody>
                    <a:bodyPr/>
                    <a:lstStyle/>
                    <a:p>
                      <a:pPr algn="r" rtl="1">
                        <a:spcBef>
                          <a:spcPts val="600"/>
                        </a:spcBef>
                        <a:spcAft>
                          <a:spcPts val="600"/>
                        </a:spcAft>
                      </a:pPr>
                      <a:r>
                        <a:rPr lang="ar-SA" sz="1800" b="0" dirty="0">
                          <a:solidFill>
                            <a:srgbClr val="002060"/>
                          </a:solidFill>
                          <a:latin typeface="Times New Roman"/>
                          <a:ea typeface="Times New Roman"/>
                          <a:cs typeface="Times New Roman"/>
                        </a:rPr>
                        <a:t>استرداد رأس المال العامل</a:t>
                      </a:r>
                      <a:endParaRPr lang="en-US" sz="1800" b="1" dirty="0">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dirty="0">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9138">
                <a:tc>
                  <a:txBody>
                    <a:bodyPr/>
                    <a:lstStyle/>
                    <a:p>
                      <a:pPr algn="r" rtl="1">
                        <a:spcBef>
                          <a:spcPts val="600"/>
                        </a:spcBef>
                        <a:spcAft>
                          <a:spcPts val="600"/>
                        </a:spcAft>
                      </a:pPr>
                      <a:r>
                        <a:rPr lang="ar-SA" sz="1800" b="1">
                          <a:solidFill>
                            <a:srgbClr val="002060"/>
                          </a:solidFill>
                          <a:latin typeface="Times New Roman"/>
                          <a:ea typeface="Times New Roman"/>
                          <a:cs typeface="Times New Roman"/>
                        </a:rPr>
                        <a:t>جملة التدفقات الداخلة</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319138">
                <a:tc gridSpan="10">
                  <a:txBody>
                    <a:bodyPr/>
                    <a:lstStyle/>
                    <a:p>
                      <a:pPr algn="r" rtl="1">
                        <a:spcBef>
                          <a:spcPts val="600"/>
                        </a:spcBef>
                        <a:spcAft>
                          <a:spcPts val="600"/>
                        </a:spcAft>
                      </a:pPr>
                      <a:r>
                        <a:rPr lang="ar-SA" sz="1800" b="1">
                          <a:solidFill>
                            <a:srgbClr val="002060"/>
                          </a:solidFill>
                          <a:latin typeface="Times New Roman"/>
                          <a:ea typeface="Times New Roman"/>
                          <a:cs typeface="Times New Roman"/>
                        </a:rPr>
                        <a:t>التدفقات الخارجة</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319138">
                <a:tc>
                  <a:txBody>
                    <a:bodyPr/>
                    <a:lstStyle/>
                    <a:p>
                      <a:pPr algn="justLow" rtl="1">
                        <a:spcBef>
                          <a:spcPts val="600"/>
                        </a:spcBef>
                        <a:spcAft>
                          <a:spcPts val="600"/>
                        </a:spcAft>
                      </a:pPr>
                      <a:r>
                        <a:rPr lang="ar-SA" sz="1800" b="0">
                          <a:solidFill>
                            <a:srgbClr val="002060"/>
                          </a:solidFill>
                          <a:latin typeface="Times New Roman"/>
                          <a:ea typeface="Times New Roman"/>
                          <a:cs typeface="Times New Roman"/>
                        </a:rPr>
                        <a:t>الأصول الثابتة</a:t>
                      </a:r>
                      <a:endParaRPr lang="en-US" sz="1800" b="1">
                        <a:solidFill>
                          <a:srgbClr val="00206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9138">
                <a:tc>
                  <a:txBody>
                    <a:bodyPr/>
                    <a:lstStyle/>
                    <a:p>
                      <a:pPr algn="justLow" rtl="1">
                        <a:spcBef>
                          <a:spcPts val="600"/>
                        </a:spcBef>
                        <a:spcAft>
                          <a:spcPts val="600"/>
                        </a:spcAft>
                      </a:pPr>
                      <a:r>
                        <a:rPr lang="ar-SA" sz="1800" b="0">
                          <a:solidFill>
                            <a:srgbClr val="002060"/>
                          </a:solidFill>
                          <a:latin typeface="Times New Roman"/>
                          <a:ea typeface="Times New Roman"/>
                          <a:cs typeface="Times New Roman"/>
                        </a:rPr>
                        <a:t>رأس المال العامل</a:t>
                      </a:r>
                      <a:endParaRPr lang="en-US" sz="1800" b="1">
                        <a:solidFill>
                          <a:srgbClr val="00206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9138">
                <a:tc>
                  <a:txBody>
                    <a:bodyPr/>
                    <a:lstStyle/>
                    <a:p>
                      <a:pPr algn="justLow" rtl="1">
                        <a:spcBef>
                          <a:spcPts val="600"/>
                        </a:spcBef>
                        <a:spcAft>
                          <a:spcPts val="600"/>
                        </a:spcAft>
                      </a:pPr>
                      <a:r>
                        <a:rPr lang="ar-SA" sz="1800" b="0">
                          <a:solidFill>
                            <a:srgbClr val="002060"/>
                          </a:solidFill>
                          <a:latin typeface="Times New Roman"/>
                          <a:ea typeface="Times New Roman"/>
                          <a:cs typeface="Times New Roman"/>
                        </a:rPr>
                        <a:t>الضرائب</a:t>
                      </a:r>
                      <a:endParaRPr lang="en-US" sz="1800" b="1">
                        <a:solidFill>
                          <a:srgbClr val="00206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9138">
                <a:tc>
                  <a:txBody>
                    <a:bodyPr/>
                    <a:lstStyle/>
                    <a:p>
                      <a:pPr algn="justLow" rtl="1">
                        <a:spcBef>
                          <a:spcPts val="600"/>
                        </a:spcBef>
                        <a:spcAft>
                          <a:spcPts val="600"/>
                        </a:spcAft>
                      </a:pPr>
                      <a:r>
                        <a:rPr lang="ar-SA" sz="1800" b="0">
                          <a:solidFill>
                            <a:srgbClr val="002060"/>
                          </a:solidFill>
                          <a:latin typeface="Times New Roman"/>
                          <a:ea typeface="Times New Roman"/>
                          <a:cs typeface="Times New Roman"/>
                        </a:rPr>
                        <a:t>خدمة الدين</a:t>
                      </a:r>
                      <a:endParaRPr lang="en-US" sz="1800" b="1">
                        <a:solidFill>
                          <a:srgbClr val="00206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78977">
                <a:tc>
                  <a:txBody>
                    <a:bodyPr/>
                    <a:lstStyle/>
                    <a:p>
                      <a:pPr algn="justLow" rtl="1">
                        <a:spcBef>
                          <a:spcPts val="600"/>
                        </a:spcBef>
                        <a:spcAft>
                          <a:spcPts val="600"/>
                        </a:spcAft>
                      </a:pPr>
                      <a:r>
                        <a:rPr lang="ar-SA" sz="1800" b="1" dirty="0">
                          <a:solidFill>
                            <a:srgbClr val="002060"/>
                          </a:solidFill>
                          <a:latin typeface="Times New Roman"/>
                          <a:ea typeface="Times New Roman"/>
                          <a:cs typeface="Times New Roman"/>
                        </a:rPr>
                        <a:t>جملة التدفقات الخارجة</a:t>
                      </a:r>
                      <a:endParaRPr lang="en-US" sz="1800" b="1" dirty="0">
                        <a:solidFill>
                          <a:srgbClr val="002060"/>
                        </a:solidFill>
                        <a:latin typeface="Times New Roman"/>
                        <a:ea typeface="Times New Roman"/>
                        <a:cs typeface="Mudir M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319138">
                <a:tc>
                  <a:txBody>
                    <a:bodyPr/>
                    <a:lstStyle/>
                    <a:p>
                      <a:pPr algn="ctr" rtl="1">
                        <a:spcBef>
                          <a:spcPts val="600"/>
                        </a:spcBef>
                        <a:spcAft>
                          <a:spcPts val="600"/>
                        </a:spcAft>
                      </a:pPr>
                      <a:r>
                        <a:rPr lang="ar-SA" sz="1800" b="1">
                          <a:solidFill>
                            <a:srgbClr val="002060"/>
                          </a:solidFill>
                          <a:latin typeface="Times New Roman"/>
                          <a:ea typeface="Times New Roman"/>
                          <a:cs typeface="Times New Roman"/>
                        </a:rPr>
                        <a:t>صافى التدفق النقدى</a:t>
                      </a:r>
                      <a:endParaRPr lang="en-US" sz="1800" b="1">
                        <a:solidFill>
                          <a:srgbClr val="002060"/>
                        </a:solidFill>
                        <a:latin typeface="Times New Roman"/>
                        <a:ea typeface="Times New Roman"/>
                        <a:cs typeface="Mudir M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dirty="0">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rtl="1">
                        <a:spcBef>
                          <a:spcPts val="600"/>
                        </a:spcBef>
                        <a:spcAft>
                          <a:spcPts val="600"/>
                        </a:spcAft>
                      </a:pPr>
                      <a:endParaRPr lang="ar-SA" sz="1800" b="1" dirty="0">
                        <a:solidFill>
                          <a:srgbClr val="002060"/>
                        </a:solidFill>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bl>
          </a:graphicData>
        </a:graphic>
      </p:graphicFrame>
    </p:spTree>
  </p:cSld>
  <p:clrMapOvr>
    <a:masterClrMapping/>
  </p:clrMapOvr>
  <p:transition>
    <p:wip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28600" y="381000"/>
            <a:ext cx="8686800" cy="5940425"/>
          </a:xfrm>
          <a:prstGeom prst="rect">
            <a:avLst/>
          </a:prstGeom>
          <a:solidFill>
            <a:schemeClr val="bg1"/>
          </a:solidFill>
          <a:ln w="9525">
            <a:noFill/>
            <a:miter lim="800000"/>
            <a:headEnd/>
            <a:tailEnd/>
          </a:ln>
          <a:effectLst/>
        </p:spPr>
        <p:txBody>
          <a:bodyPr anchor="ctr">
            <a:spAutoFit/>
          </a:bodyPr>
          <a:lstStyle/>
          <a:p>
            <a:pPr algn="justLow" rtl="1" eaLnBrk="0" hangingPunct="0">
              <a:defRPr/>
            </a:pPr>
            <a:r>
              <a:rPr lang="ar-SA" sz="2000" b="1" dirty="0">
                <a:latin typeface="Traditional Arabic" pitchFamily="18" charset="-78"/>
                <a:ea typeface="Times New Roman" pitchFamily="18" charset="0"/>
                <a:cs typeface="+mn-cs"/>
              </a:rPr>
              <a:t>مشروع تكاليفه الاستثمارية 100 ألف ريال منها 80 ألف ريال رأس مال مملوك و 20 ألف ريال رأس مال مقترض وقيمة المبيعات فى سنة عادية من سنوات التـشغيل 60 ألف ريال وجملة تكاليف التـشغيل            ( مصروفات نقدية + الفوائد + الإهلاك + الضرائب ) 20 ألف ريال منها 5 آلاف ريال فوائد القرض. </a:t>
            </a:r>
            <a:endParaRPr lang="en-US" sz="2000" b="1" dirty="0">
              <a:cs typeface="+mn-cs"/>
            </a:endParaRPr>
          </a:p>
          <a:p>
            <a:pPr algn="justLow" rtl="1" eaLnBrk="0" hangingPunct="0">
              <a:defRPr/>
            </a:pPr>
            <a:r>
              <a:rPr lang="ar-SA" sz="2000" b="1" dirty="0">
                <a:latin typeface="Traditional Arabic" pitchFamily="18" charset="-78"/>
                <a:ea typeface="Times New Roman" pitchFamily="18" charset="0"/>
                <a:cs typeface="+mj-cs"/>
              </a:rPr>
              <a:t>                                        </a:t>
            </a:r>
            <a:r>
              <a:rPr lang="ar-SA" sz="2000" b="1" dirty="0">
                <a:solidFill>
                  <a:srgbClr val="C00000"/>
                </a:solidFill>
                <a:latin typeface="Traditional Arabic" pitchFamily="18" charset="-78"/>
                <a:ea typeface="Times New Roman" pitchFamily="18" charset="0"/>
                <a:cs typeface="+mj-cs"/>
              </a:rPr>
              <a:t>قيمة المبيعات </a:t>
            </a:r>
            <a:r>
              <a:rPr lang="en-US" sz="2000" b="1" dirty="0">
                <a:solidFill>
                  <a:srgbClr val="C00000"/>
                </a:solidFill>
                <a:latin typeface="Arial"/>
                <a:ea typeface="Times New Roman" pitchFamily="18" charset="0"/>
                <a:cs typeface="+mj-cs"/>
              </a:rPr>
              <a:t>–</a:t>
            </a:r>
            <a:r>
              <a:rPr lang="ar-SA" sz="2000" b="1" dirty="0">
                <a:solidFill>
                  <a:srgbClr val="C00000"/>
                </a:solidFill>
                <a:latin typeface="Traditional Arabic" pitchFamily="18" charset="-78"/>
                <a:ea typeface="Times New Roman" pitchFamily="18" charset="0"/>
                <a:cs typeface="+mj-cs"/>
              </a:rPr>
              <a:t> ( تكاليف التشغيل بدون فوائد القرض)</a:t>
            </a:r>
            <a:endParaRPr lang="en-US" sz="2000" dirty="0">
              <a:solidFill>
                <a:srgbClr val="C00000"/>
              </a:solidFill>
              <a:cs typeface="+mj-cs"/>
            </a:endParaRPr>
          </a:p>
          <a:p>
            <a:pPr algn="justLow" rtl="1" eaLnBrk="0" hangingPunct="0">
              <a:defRPr/>
            </a:pPr>
            <a:r>
              <a:rPr lang="ar-SA" sz="2000" b="1" dirty="0">
                <a:solidFill>
                  <a:srgbClr val="C00000"/>
                </a:solidFill>
                <a:latin typeface="Traditional Arabic" pitchFamily="18" charset="-78"/>
                <a:ea typeface="Times New Roman" pitchFamily="18" charset="0"/>
                <a:cs typeface="+mj-cs"/>
              </a:rPr>
              <a:t>معدل العائد المتوسط على =  ــــــــــــــــــــــــــــــــــــــــــــــــــــــــــــــــــــــــــــــــــــــــ</a:t>
            </a:r>
            <a:endParaRPr lang="en-US" sz="2000" dirty="0">
              <a:solidFill>
                <a:srgbClr val="C00000"/>
              </a:solidFill>
              <a:cs typeface="+mj-cs"/>
            </a:endParaRPr>
          </a:p>
          <a:p>
            <a:pPr algn="justLow" rtl="1" eaLnBrk="0" hangingPunct="0">
              <a:defRPr/>
            </a:pPr>
            <a:r>
              <a:rPr lang="ar-SA" sz="2000" b="1" dirty="0">
                <a:solidFill>
                  <a:srgbClr val="C00000"/>
                </a:solidFill>
                <a:latin typeface="Traditional Arabic" pitchFamily="18" charset="-78"/>
                <a:ea typeface="Times New Roman" pitchFamily="18" charset="0"/>
                <a:cs typeface="+mj-cs"/>
              </a:rPr>
              <a:t>الاستثمار الكلى                        الاستثمار الكلى ( مملوك و مقترض )</a:t>
            </a:r>
            <a:endParaRPr lang="en-US" sz="2000" dirty="0">
              <a:solidFill>
                <a:srgbClr val="C00000"/>
              </a:solidFill>
              <a:cs typeface="+mj-cs"/>
            </a:endParaRPr>
          </a:p>
          <a:p>
            <a:pPr algn="justLow" rtl="1" eaLnBrk="0" hangingPunct="0">
              <a:defRPr/>
            </a:pPr>
            <a:r>
              <a:rPr lang="ar-SA" sz="2000" dirty="0">
                <a:latin typeface="Traditional Arabic" pitchFamily="18" charset="-78"/>
                <a:ea typeface="Times New Roman" pitchFamily="18" charset="0"/>
                <a:cs typeface="+mj-cs"/>
              </a:rPr>
              <a:t>                                    60  -  ( 20 - 5 )</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                               =  ـــــــــــــــــــــــــــ  × 100 = 45 %</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                                             100</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يلاحظ أن الربح قد نسب إلى الاستثمار الكلى وعلى ذلك لا تشمل التكاليف فوائد القرض يكون معدل العائد المتوسط على رأس المال المملوك.</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       </a:t>
            </a:r>
            <a:r>
              <a:rPr lang="ar-SA" sz="2000" b="1" dirty="0">
                <a:solidFill>
                  <a:srgbClr val="C00000"/>
                </a:solidFill>
                <a:latin typeface="Traditional Arabic" pitchFamily="18" charset="-78"/>
                <a:ea typeface="Times New Roman" pitchFamily="18" charset="0"/>
                <a:cs typeface="+mj-cs"/>
              </a:rPr>
              <a:t>قيمة المبيعات - (تكاليف التشغيل شامل الفوائد والضرائب) </a:t>
            </a:r>
            <a:endParaRPr lang="en-US" sz="2000" b="1" dirty="0">
              <a:solidFill>
                <a:srgbClr val="C00000"/>
              </a:solidFill>
              <a:cs typeface="+mj-cs"/>
            </a:endParaRPr>
          </a:p>
          <a:p>
            <a:pPr algn="justLow" rtl="1" eaLnBrk="0" hangingPunct="0">
              <a:defRPr/>
            </a:pPr>
            <a:r>
              <a:rPr lang="ar-SA" sz="2000" b="1" dirty="0">
                <a:solidFill>
                  <a:srgbClr val="C00000"/>
                </a:solidFill>
                <a:latin typeface="Traditional Arabic" pitchFamily="18" charset="-78"/>
                <a:ea typeface="Times New Roman" pitchFamily="18" charset="0"/>
                <a:cs typeface="+mj-cs"/>
              </a:rPr>
              <a:t>=   ــــــــــــــــــــــــــــــــــــــــــــــــــــــــــــــــــــــــــــــــــــــــ × 100</a:t>
            </a:r>
            <a:endParaRPr lang="en-US" sz="2000" b="1" dirty="0">
              <a:solidFill>
                <a:srgbClr val="C00000"/>
              </a:solidFill>
              <a:cs typeface="+mj-cs"/>
            </a:endParaRPr>
          </a:p>
          <a:p>
            <a:pPr algn="justLow" rtl="1" eaLnBrk="0" hangingPunct="0">
              <a:defRPr/>
            </a:pPr>
            <a:r>
              <a:rPr lang="ar-SA" sz="2000" b="1" dirty="0">
                <a:solidFill>
                  <a:srgbClr val="C00000"/>
                </a:solidFill>
                <a:latin typeface="Traditional Arabic" pitchFamily="18" charset="-78"/>
                <a:ea typeface="Times New Roman" pitchFamily="18" charset="0"/>
                <a:cs typeface="+mj-cs"/>
              </a:rPr>
              <a:t>                                  رأس المال المملوك</a:t>
            </a:r>
            <a:endParaRPr lang="en-US" sz="2000" b="1" dirty="0">
              <a:solidFill>
                <a:srgbClr val="C00000"/>
              </a:solidFill>
              <a:cs typeface="+mj-cs"/>
            </a:endParaRPr>
          </a:p>
          <a:p>
            <a:pPr algn="justLow" rtl="1" eaLnBrk="0" hangingPunct="0">
              <a:defRPr/>
            </a:pPr>
            <a:r>
              <a:rPr lang="ar-SA" sz="2000" dirty="0">
                <a:latin typeface="Traditional Arabic" pitchFamily="18" charset="-78"/>
                <a:ea typeface="Times New Roman" pitchFamily="18" charset="0"/>
                <a:cs typeface="+mj-cs"/>
              </a:rPr>
              <a:t>          60   - 20            40</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   ـــــــــــــــــــ   =   ـــــــــــــ    × 100  = 50 %</a:t>
            </a:r>
            <a:endParaRPr lang="en-US" sz="2000" dirty="0">
              <a:cs typeface="+mj-cs"/>
            </a:endParaRPr>
          </a:p>
          <a:p>
            <a:pPr algn="justLow" rtl="1" eaLnBrk="0" hangingPunct="0">
              <a:defRPr/>
            </a:pPr>
            <a:r>
              <a:rPr lang="ar-SA" sz="2000" dirty="0">
                <a:latin typeface="Traditional Arabic" pitchFamily="18" charset="-78"/>
                <a:ea typeface="Times New Roman" pitchFamily="18" charset="0"/>
                <a:cs typeface="+mj-cs"/>
              </a:rPr>
              <a:t>              80                  80</a:t>
            </a:r>
            <a:endParaRPr lang="en-US" sz="2000" dirty="0">
              <a:cs typeface="+mj-cs"/>
            </a:endParaRPr>
          </a:p>
          <a:p>
            <a:pPr algn="justLow" rtl="1" eaLnBrk="0" hangingPunct="0">
              <a:defRPr/>
            </a:pPr>
            <a:r>
              <a:rPr lang="ar-SA" sz="2000" b="1" dirty="0">
                <a:latin typeface="Traditional Arabic" pitchFamily="18" charset="-78"/>
                <a:ea typeface="Times New Roman" pitchFamily="18" charset="0"/>
                <a:cs typeface="+mj-cs"/>
              </a:rPr>
              <a:t>وعلى الرغم من بساطة هذا المعيار إلا أنه يعاب عليه اعتماده على بيانات سنة واحدة من سنوات المشروع، فضلا عن إهمال الربح والتكاليف خلال عمر المشروع.</a:t>
            </a:r>
            <a:endParaRPr lang="ar-SA" sz="2000" b="1" dirty="0">
              <a:cs typeface="+mj-cs"/>
            </a:endParaRPr>
          </a:p>
        </p:txBody>
      </p:sp>
    </p:spTree>
  </p:cSld>
  <p:clrMapOvr>
    <a:masterClrMapping/>
  </p:clrMapOvr>
  <p:transition>
    <p:wip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rPr>
              <a:t>فترة الاسترداد</a:t>
            </a:r>
            <a:r>
              <a:rPr lang="ar-SA" sz="2800" b="1" dirty="0" smtClean="0">
                <a:solidFill>
                  <a:srgbClr val="C00000"/>
                </a:solidFill>
                <a:effectLst>
                  <a:outerShdw blurRad="38100" dist="38100" dir="2700000" algn="tl">
                    <a:srgbClr val="000000">
                      <a:alpha val="43137"/>
                    </a:srgbClr>
                  </a:outerShdw>
                </a:effectLst>
              </a:rPr>
              <a:t>:</a:t>
            </a:r>
            <a:br>
              <a:rPr lang="ar-SA" sz="2800" b="1" dirty="0" smtClean="0">
                <a:solidFill>
                  <a:srgbClr val="C00000"/>
                </a:solidFill>
                <a:effectLst>
                  <a:outerShdw blurRad="38100" dist="38100" dir="2700000" algn="tl">
                    <a:srgbClr val="000000">
                      <a:alpha val="43137"/>
                    </a:srgbClr>
                  </a:outerShdw>
                </a:effectLst>
              </a:rPr>
            </a:br>
            <a:r>
              <a:rPr lang="en-US" sz="2800" b="1" dirty="0" smtClean="0">
                <a:solidFill>
                  <a:srgbClr val="C00000"/>
                </a:solidFill>
                <a:effectLst>
                  <a:outerShdw blurRad="38100" dist="38100" dir="2700000" algn="tl">
                    <a:srgbClr val="000000">
                      <a:alpha val="43137"/>
                    </a:srgbClr>
                  </a:outerShdw>
                </a:effectLst>
              </a:rPr>
              <a:t>  payback ( or payout ) period </a:t>
            </a:r>
            <a:endParaRPr lang="en-US" sz="28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46238"/>
            <a:ext cx="8229600" cy="4906962"/>
          </a:xfrm>
        </p:spPr>
        <p:txBody>
          <a:bodyPr>
            <a:normAutofit fontScale="47500" lnSpcReduction="20000"/>
          </a:bodyPr>
          <a:lstStyle/>
          <a:p>
            <a:pPr algn="r" rtl="1" eaLnBrk="1" fontAlgn="auto" hangingPunct="1">
              <a:spcBef>
                <a:spcPts val="0"/>
              </a:spcBef>
              <a:spcAft>
                <a:spcPts val="0"/>
              </a:spcAft>
              <a:buClr>
                <a:srgbClr val="002060"/>
              </a:buClr>
              <a:buSzPct val="86000"/>
              <a:buFont typeface="Wingdings 2"/>
              <a:buChar char=""/>
              <a:defRPr/>
            </a:pPr>
            <a:r>
              <a:rPr lang="ar-SA" sz="4200" b="1" dirty="0" smtClean="0"/>
              <a:t>تعبر فترة الاسترداد عن المدة التى يسترد المشروع خلالها الأموال المستثمرة فيه و ذلك من صافى تدفقاته النقدية. </a:t>
            </a:r>
          </a:p>
          <a:p>
            <a:pPr algn="r" rtl="1" eaLnBrk="1" fontAlgn="auto" hangingPunct="1">
              <a:spcBef>
                <a:spcPts val="0"/>
              </a:spcBef>
              <a:spcAft>
                <a:spcPts val="0"/>
              </a:spcAft>
              <a:buClr>
                <a:srgbClr val="002060"/>
              </a:buClr>
              <a:buSzPct val="86000"/>
              <a:buFont typeface="Wingdings 2"/>
              <a:buChar char=""/>
              <a:defRPr/>
            </a:pPr>
            <a:r>
              <a:rPr lang="ar-SA" sz="4200" dirty="0" smtClean="0"/>
              <a:t>هذه الطريقة رغم اتصافها بالبدائية وعدم أخذها عمر المشروع فى الاعتبار إلا أنها شائعة الاستخدام خاصة بالنسبة للمستثمر الأجنبى الذى يضع فى متقدمة اهتماته استرداد قيمة رأس ماله فى أقصر وقت ممكن، وتستخدم هذه الطريقة أيضا فى حالة اللايقين وارتفاع درجة المخاطرة.</a:t>
            </a:r>
            <a:endParaRPr lang="en-US" sz="4200" b="1" dirty="0" smtClean="0"/>
          </a:p>
          <a:p>
            <a:pPr algn="r" rtl="1" eaLnBrk="1" fontAlgn="auto" hangingPunct="1">
              <a:spcBef>
                <a:spcPts val="0"/>
              </a:spcBef>
              <a:spcAft>
                <a:spcPts val="0"/>
              </a:spcAft>
              <a:buClr>
                <a:srgbClr val="002060"/>
              </a:buClr>
              <a:buSzPct val="86000"/>
              <a:buFont typeface="Wingdings 2"/>
              <a:buChar char=""/>
              <a:defRPr/>
            </a:pPr>
            <a:r>
              <a:rPr lang="ar-SA" sz="4200" dirty="0" smtClean="0"/>
              <a:t>يتم حساب فترة الاسترداد فى حالة التدفقات النقدية المتساوية الصافية ( صافى الربح دون خصم الإهلاك وبعد خصم الضرائـب) باستخدام المعادلة التالية:</a:t>
            </a:r>
            <a:endParaRPr lang="en-US" sz="4200" b="1" dirty="0" smtClean="0"/>
          </a:p>
          <a:p>
            <a:pPr algn="r" rtl="1" eaLnBrk="1" fontAlgn="auto" hangingPunct="1">
              <a:spcBef>
                <a:spcPts val="0"/>
              </a:spcBef>
              <a:spcAft>
                <a:spcPts val="0"/>
              </a:spcAft>
              <a:buClr>
                <a:srgbClr val="002060"/>
              </a:buClr>
              <a:buSzPct val="86000"/>
              <a:buFont typeface="Wingdings 2" pitchFamily="18" charset="2"/>
              <a:buNone/>
              <a:defRPr/>
            </a:pPr>
            <a:r>
              <a:rPr lang="ar-SA" b="1" dirty="0" smtClean="0"/>
              <a:t> </a:t>
            </a:r>
            <a:r>
              <a:rPr lang="en-US" b="1" dirty="0" smtClean="0"/>
              <a:t>                                                                                                              </a:t>
            </a:r>
            <a:endParaRPr lang="ar-SA" b="1" dirty="0" smtClean="0"/>
          </a:p>
          <a:p>
            <a:pPr algn="r" rtl="1" eaLnBrk="1" fontAlgn="auto" hangingPunct="1">
              <a:spcBef>
                <a:spcPts val="0"/>
              </a:spcBef>
              <a:spcAft>
                <a:spcPts val="0"/>
              </a:spcAft>
              <a:buClr>
                <a:srgbClr val="002060"/>
              </a:buClr>
              <a:buSzPct val="86000"/>
              <a:buFont typeface="Wingdings 2" pitchFamily="18" charset="2"/>
              <a:buNone/>
              <a:defRPr/>
            </a:pPr>
            <a:r>
              <a:rPr lang="ar-SA" b="1" dirty="0" smtClean="0">
                <a:solidFill>
                  <a:srgbClr val="C00000"/>
                </a:solidFill>
              </a:rPr>
              <a:t>                          </a:t>
            </a:r>
            <a:r>
              <a:rPr lang="en-US" b="1" dirty="0" smtClean="0">
                <a:solidFill>
                  <a:srgbClr val="C00000"/>
                </a:solidFill>
              </a:rPr>
              <a:t>                           </a:t>
            </a:r>
            <a:r>
              <a:rPr lang="ar-SA" b="1" dirty="0" smtClean="0">
                <a:solidFill>
                  <a:srgbClr val="C00000"/>
                </a:solidFill>
              </a:rPr>
              <a:t>  	           </a:t>
            </a:r>
            <a:r>
              <a:rPr lang="ar-SA" sz="3800" b="1" dirty="0" smtClean="0">
                <a:solidFill>
                  <a:srgbClr val="C00000"/>
                </a:solidFill>
              </a:rPr>
              <a:t>إجمالي قيمة الاستثمارات</a:t>
            </a:r>
            <a:r>
              <a:rPr lang="en-US" sz="3800" b="1" dirty="0" smtClean="0">
                <a:solidFill>
                  <a:srgbClr val="C00000"/>
                </a:solidFill>
              </a:rPr>
              <a:t>      </a:t>
            </a:r>
            <a:endParaRPr lang="ar-SA" sz="3800" b="1" dirty="0" smtClean="0">
              <a:solidFill>
                <a:srgbClr val="C00000"/>
              </a:solidFill>
            </a:endParaRPr>
          </a:p>
          <a:p>
            <a:pPr algn="r" rtl="1" eaLnBrk="1" fontAlgn="auto" hangingPunct="1">
              <a:spcBef>
                <a:spcPts val="0"/>
              </a:spcBef>
              <a:spcAft>
                <a:spcPts val="0"/>
              </a:spcAft>
              <a:buClr>
                <a:srgbClr val="002060"/>
              </a:buClr>
              <a:buSzPct val="86000"/>
              <a:buFont typeface="Wingdings 2"/>
              <a:buChar char=""/>
              <a:defRPr/>
            </a:pPr>
            <a:r>
              <a:rPr lang="en-US" sz="3800" b="1" dirty="0" smtClean="0">
                <a:solidFill>
                  <a:srgbClr val="C00000"/>
                </a:solidFill>
              </a:rPr>
              <a:t>               </a:t>
            </a:r>
            <a:r>
              <a:rPr lang="ar-SA" sz="3800" b="1" dirty="0" smtClean="0">
                <a:solidFill>
                  <a:srgbClr val="C00000"/>
                </a:solidFill>
              </a:rPr>
              <a:t> فترة الاسترداد  =     ــــــــــــــــــــــــــــــــــــــــــــــــ</a:t>
            </a:r>
            <a:r>
              <a:rPr lang="en-US" sz="3800" b="1" dirty="0" smtClean="0">
                <a:solidFill>
                  <a:srgbClr val="C00000"/>
                </a:solidFill>
              </a:rPr>
              <a:t>                              </a:t>
            </a:r>
            <a:endParaRPr lang="ar-SA" sz="3800" b="1" dirty="0" smtClean="0">
              <a:solidFill>
                <a:srgbClr val="C00000"/>
              </a:solidFill>
            </a:endParaRPr>
          </a:p>
          <a:p>
            <a:pPr algn="r" rtl="1" eaLnBrk="1" fontAlgn="auto" hangingPunct="1">
              <a:spcBef>
                <a:spcPts val="0"/>
              </a:spcBef>
              <a:spcAft>
                <a:spcPts val="0"/>
              </a:spcAft>
              <a:buClr>
                <a:srgbClr val="002060"/>
              </a:buClr>
              <a:buSzPct val="86000"/>
              <a:buFont typeface="Wingdings 2" pitchFamily="18" charset="2"/>
              <a:buNone/>
              <a:defRPr/>
            </a:pPr>
            <a:r>
              <a:rPr lang="ar-SA" sz="3800" b="1" dirty="0" smtClean="0">
                <a:solidFill>
                  <a:srgbClr val="C00000"/>
                </a:solidFill>
              </a:rPr>
              <a:t>         </a:t>
            </a:r>
            <a:r>
              <a:rPr lang="en-US" sz="3800" b="1" dirty="0" smtClean="0">
                <a:solidFill>
                  <a:srgbClr val="C00000"/>
                </a:solidFill>
              </a:rPr>
              <a:t>   </a:t>
            </a:r>
            <a:r>
              <a:rPr lang="ar-SA" sz="3800" b="1" dirty="0" smtClean="0">
                <a:solidFill>
                  <a:srgbClr val="C00000"/>
                </a:solidFill>
              </a:rPr>
              <a:t>  </a:t>
            </a:r>
            <a:r>
              <a:rPr lang="en-US" sz="3800" b="1" dirty="0" smtClean="0">
                <a:solidFill>
                  <a:srgbClr val="C00000"/>
                </a:solidFill>
              </a:rPr>
              <a:t>                                   </a:t>
            </a:r>
            <a:r>
              <a:rPr lang="ar-SA" sz="3800" b="1" dirty="0" smtClean="0">
                <a:solidFill>
                  <a:srgbClr val="C00000"/>
                </a:solidFill>
              </a:rPr>
              <a:t>التدفق النقدى السنوى الصافى</a:t>
            </a:r>
            <a:r>
              <a:rPr lang="en-US" sz="3800" b="1" dirty="0" smtClean="0">
                <a:solidFill>
                  <a:srgbClr val="C00000"/>
                </a:solidFill>
              </a:rPr>
              <a:t>        </a:t>
            </a:r>
            <a:endParaRPr lang="ar-SA" sz="3800" b="1" dirty="0" smtClean="0">
              <a:solidFill>
                <a:srgbClr val="C00000"/>
              </a:solidFill>
            </a:endParaRPr>
          </a:p>
          <a:p>
            <a:pPr algn="r" rtl="1" eaLnBrk="1" fontAlgn="auto" hangingPunct="1">
              <a:spcBef>
                <a:spcPts val="0"/>
              </a:spcBef>
              <a:spcAft>
                <a:spcPts val="0"/>
              </a:spcAft>
              <a:buClr>
                <a:srgbClr val="002060"/>
              </a:buClr>
              <a:buSzPct val="86000"/>
              <a:buFont typeface="Wingdings 2"/>
              <a:buChar char=""/>
              <a:defRPr/>
            </a:pPr>
            <a:r>
              <a:rPr lang="ar-SA" sz="4200" b="1" dirty="0" smtClean="0"/>
              <a:t>على الرغم من استخدام طريقة فترة الاسترداد كمعيار لمقارنة المشروعات، حيث يفضل المشروع الذي يسترد استثماراته في زمن أقل إلا أن هذا المقياس يعاب عليه:</a:t>
            </a:r>
            <a:endParaRPr lang="en-US" sz="4200" b="1" dirty="0" smtClean="0"/>
          </a:p>
          <a:p>
            <a:pPr marL="514350" indent="-514350" algn="r" rtl="1" eaLnBrk="1" fontAlgn="auto" hangingPunct="1">
              <a:spcBef>
                <a:spcPts val="0"/>
              </a:spcBef>
              <a:spcAft>
                <a:spcPts val="0"/>
              </a:spcAft>
              <a:buClr>
                <a:srgbClr val="002060"/>
              </a:buClr>
              <a:buSzPct val="86000"/>
              <a:buFont typeface="+mj-lt"/>
              <a:buAutoNum type="arabicPeriod"/>
              <a:defRPr/>
            </a:pPr>
            <a:r>
              <a:rPr lang="ar-SA" sz="4200" b="1" dirty="0" smtClean="0">
                <a:cs typeface="+mj-cs"/>
              </a:rPr>
              <a:t>تتجاهل القيمة الزمنية للنقود حيث أن الوافرات تتباين من حيث مقدارها و زمن تدفقها.</a:t>
            </a:r>
            <a:endParaRPr lang="en-US" sz="4200" b="1" dirty="0" smtClean="0">
              <a:cs typeface="+mj-cs"/>
            </a:endParaRPr>
          </a:p>
          <a:p>
            <a:pPr marL="514350" indent="-514350" algn="r" rtl="1" eaLnBrk="1" fontAlgn="auto" hangingPunct="1">
              <a:spcBef>
                <a:spcPts val="0"/>
              </a:spcBef>
              <a:spcAft>
                <a:spcPts val="0"/>
              </a:spcAft>
              <a:buClr>
                <a:srgbClr val="002060"/>
              </a:buClr>
              <a:buSzPct val="86000"/>
              <a:buFont typeface="+mj-lt"/>
              <a:buAutoNum type="arabicPeriod"/>
              <a:defRPr/>
            </a:pPr>
            <a:r>
              <a:rPr lang="ar-SA" sz="4200" b="1" dirty="0" smtClean="0">
                <a:cs typeface="+mj-cs"/>
              </a:rPr>
              <a:t>تجاهل الإيرادات المتحققة فى السنوات التالية من عمر المشـروع والتى قد تكون فى المشروع الأفضل أقل من المشروع الآخر.</a:t>
            </a:r>
            <a:endParaRPr lang="en-US" sz="4200" b="1" dirty="0" smtClean="0">
              <a:cs typeface="+mj-cs"/>
            </a:endParaRPr>
          </a:p>
          <a:p>
            <a:pPr algn="r" rtl="1" eaLnBrk="1" fontAlgn="auto" hangingPunct="1">
              <a:spcBef>
                <a:spcPts val="0"/>
              </a:spcBef>
              <a:spcAft>
                <a:spcPts val="0"/>
              </a:spcAft>
              <a:buClr>
                <a:srgbClr val="002060"/>
              </a:buClr>
              <a:buSzPct val="86000"/>
              <a:buFont typeface="Wingdings 2"/>
              <a:buChar char=""/>
              <a:defRPr/>
            </a:pPr>
            <a:r>
              <a:rPr lang="en-US" sz="4200" b="1" dirty="0" smtClean="0"/>
              <a:t> </a:t>
            </a:r>
            <a:r>
              <a:rPr lang="ar-SA" sz="4200" b="1" dirty="0" smtClean="0"/>
              <a:t>فى بعض الدراسات يتم حساب فترة الاسترداد من قائمة الدخل حيث يتم إتباع نفس الخطوات ولكن باستخدام الربح الصافى للمشروع قبل خصم الإهلاك.</a:t>
            </a:r>
            <a:endParaRPr lang="en-US" sz="4200" b="1" dirty="0" smtClean="0"/>
          </a:p>
          <a:p>
            <a:pPr algn="r" rtl="1" eaLnBrk="1" fontAlgn="auto" hangingPunct="1">
              <a:spcBef>
                <a:spcPts val="0"/>
              </a:spcBef>
              <a:spcAft>
                <a:spcPts val="0"/>
              </a:spcAft>
              <a:buFont typeface="Wingdings 2"/>
              <a:buChar char=""/>
              <a:defRPr/>
            </a:pPr>
            <a:endParaRPr lang="en-US" dirty="0"/>
          </a:p>
        </p:txBody>
      </p:sp>
    </p:spTree>
  </p:cSld>
  <p:clrMapOvr>
    <a:masterClrMapping/>
  </p:clrMapOvr>
  <p:transition>
    <p:wip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عنصر نائب للمحتوى 2"/>
          <p:cNvSpPr>
            <a:spLocks noGrp="1"/>
          </p:cNvSpPr>
          <p:nvPr>
            <p:ph idx="1"/>
          </p:nvPr>
        </p:nvSpPr>
        <p:spPr>
          <a:xfrm>
            <a:off x="228600" y="381000"/>
            <a:ext cx="8458200" cy="6096000"/>
          </a:xfrm>
          <a:solidFill>
            <a:schemeClr val="bg1"/>
          </a:solidFill>
        </p:spPr>
        <p:txBody>
          <a:bodyPr>
            <a:normAutofit fontScale="92500" lnSpcReduction="20000"/>
          </a:bodyPr>
          <a:lstStyle/>
          <a:p>
            <a:pPr algn="r" rtl="1" eaLnBrk="1" hangingPunct="1">
              <a:buClr>
                <a:srgbClr val="002060"/>
              </a:buClr>
              <a:buSzPct val="87000"/>
              <a:defRPr/>
            </a:pPr>
            <a:r>
              <a:rPr lang="ar-SA" sz="1800" b="1" dirty="0" smtClean="0"/>
              <a:t>مشروع تكلفته الاستثمارية الإجمالية 800 ألف ريال يتم أنفاقها في سنة واحدة ثم يبدأ المشروع من السنة الثانية تحقيق صافى تدفق نقدي 200 ألف ريال سنويا لمدة 10 سنوات .</a:t>
            </a:r>
            <a:endParaRPr lang="en-US" sz="1800" b="1" dirty="0" smtClean="0"/>
          </a:p>
          <a:p>
            <a:pPr algn="r" rtl="1" eaLnBrk="1" hangingPunct="1">
              <a:buClr>
                <a:srgbClr val="002060"/>
              </a:buClr>
              <a:buSzPct val="87000"/>
              <a:buFont typeface="Wingdings 2" pitchFamily="18" charset="2"/>
              <a:buNone/>
              <a:defRPr/>
            </a:pPr>
            <a:r>
              <a:rPr lang="ar-SA" sz="1800" dirty="0" smtClean="0"/>
              <a:t>                                     </a:t>
            </a:r>
            <a:r>
              <a:rPr lang="ar-SA" sz="1800" b="1" dirty="0" smtClean="0"/>
              <a:t>800</a:t>
            </a:r>
            <a:endParaRPr lang="en-US" sz="1800" b="1" dirty="0" smtClean="0"/>
          </a:p>
          <a:p>
            <a:pPr algn="r" rtl="1" eaLnBrk="1" hangingPunct="1">
              <a:buClr>
                <a:srgbClr val="002060"/>
              </a:buClr>
              <a:buSzPct val="87000"/>
              <a:buFont typeface="Wingdings 2" pitchFamily="18" charset="2"/>
              <a:buNone/>
              <a:defRPr/>
            </a:pPr>
            <a:r>
              <a:rPr lang="ar-SA" sz="1800" b="1" dirty="0" smtClean="0"/>
              <a:t>فـإن فـتـرة الاسـتـرداد   =  ـــــــــــــ   = 4 سـنـوات</a:t>
            </a:r>
          </a:p>
          <a:p>
            <a:pPr algn="r" rtl="1" eaLnBrk="1" hangingPunct="1">
              <a:buClr>
                <a:srgbClr val="002060"/>
              </a:buClr>
              <a:buSzPct val="87000"/>
              <a:buFont typeface="Wingdings 2" pitchFamily="18" charset="2"/>
              <a:buNone/>
              <a:defRPr/>
            </a:pPr>
            <a:r>
              <a:rPr lang="ar-SA" sz="1800" b="1" dirty="0" smtClean="0"/>
              <a:t>                                     200</a:t>
            </a:r>
            <a:endParaRPr lang="en-US" sz="1800" b="1" dirty="0" smtClean="0"/>
          </a:p>
          <a:p>
            <a:pPr algn="r" rtl="1" eaLnBrk="1" hangingPunct="1">
              <a:buClr>
                <a:srgbClr val="002060"/>
              </a:buClr>
              <a:buSzPct val="87000"/>
              <a:buFont typeface="Wingdings 2" pitchFamily="18" charset="2"/>
              <a:buNone/>
              <a:defRPr/>
            </a:pPr>
            <a:r>
              <a:rPr lang="ar-SA" sz="1800" b="1" dirty="0" smtClean="0">
                <a:cs typeface="+mj-cs"/>
              </a:rPr>
              <a:t>أما في حالة التدفقات النقدية الصافية غير المتساوية فيتم جمع تلك التدفقات الصافية (عام بعد عام ) بحيث تتوقف عند السنة التي إذا أخذ الوفر النقدي لها في الحسبان وأضـيف إلى الوفر النقدي في السنوات السابقة سوف يؤدى إلى زيادة الوفورات النقدية عن قيمة الاستثمارات ويتم حساب فترة الاسترداد في هذه الحالة كما يلي:</a:t>
            </a:r>
            <a:endParaRPr lang="en-US" sz="1800" b="1" dirty="0" smtClean="0">
              <a:cs typeface="+mj-cs"/>
            </a:endParaRPr>
          </a:p>
          <a:p>
            <a:pPr algn="r" rtl="1" eaLnBrk="1" hangingPunct="1">
              <a:buClr>
                <a:srgbClr val="002060"/>
              </a:buClr>
              <a:buSzPct val="87000"/>
              <a:buFont typeface="Wingdings 2" pitchFamily="18" charset="2"/>
              <a:buNone/>
              <a:defRPr/>
            </a:pPr>
            <a:r>
              <a:rPr lang="ar-SA" sz="1800" b="1" dirty="0" smtClean="0"/>
              <a:t>فترة الاسترداد = عدد السنوات التي لا تـكـفـى لاسـتـرداد كـل الاسـتـثـمـارات</a:t>
            </a:r>
            <a:endParaRPr lang="en-US" sz="1800" b="1" dirty="0" smtClean="0"/>
          </a:p>
          <a:p>
            <a:pPr algn="r" rtl="1" eaLnBrk="1" hangingPunct="1">
              <a:buClr>
                <a:srgbClr val="002060"/>
              </a:buClr>
              <a:buSzPct val="87000"/>
              <a:buFont typeface="Wingdings 2" pitchFamily="18" charset="2"/>
              <a:buNone/>
              <a:defRPr/>
            </a:pPr>
            <a:r>
              <a:rPr lang="ar-SA" sz="1800" b="1" dirty="0" smtClean="0"/>
              <a:t>                     </a:t>
            </a:r>
            <a:r>
              <a:rPr lang="ar-SA" sz="1800" b="1" dirty="0" smtClean="0">
                <a:solidFill>
                  <a:srgbClr val="C00000"/>
                </a:solidFill>
              </a:rPr>
              <a:t>القيمة المتبقية من الاستثمارات التي لم تسترد</a:t>
            </a:r>
            <a:endParaRPr lang="en-US" sz="1800" b="1" dirty="0" smtClean="0">
              <a:solidFill>
                <a:srgbClr val="C00000"/>
              </a:solidFill>
            </a:endParaRPr>
          </a:p>
          <a:p>
            <a:pPr algn="r" rtl="1" eaLnBrk="1" hangingPunct="1">
              <a:buClr>
                <a:srgbClr val="002060"/>
              </a:buClr>
              <a:buSzPct val="87000"/>
              <a:buFont typeface="Wingdings 2" pitchFamily="18" charset="2"/>
              <a:buNone/>
              <a:defRPr/>
            </a:pPr>
            <a:r>
              <a:rPr lang="ar-SA" sz="1800" b="1" dirty="0" smtClean="0">
                <a:solidFill>
                  <a:srgbClr val="C00000"/>
                </a:solidFill>
              </a:rPr>
              <a:t>      +           ــــــــــــــــــــــــــــــــــــــــــــــــــــــــــــــــــــــــــــ    × 12</a:t>
            </a:r>
            <a:endParaRPr lang="en-US" sz="1800" b="1" dirty="0" smtClean="0">
              <a:solidFill>
                <a:srgbClr val="C00000"/>
              </a:solidFill>
            </a:endParaRPr>
          </a:p>
          <a:p>
            <a:pPr algn="r" rtl="1" eaLnBrk="1" hangingPunct="1">
              <a:buClr>
                <a:srgbClr val="002060"/>
              </a:buClr>
              <a:buSzPct val="87000"/>
              <a:buFont typeface="Wingdings 2" pitchFamily="18" charset="2"/>
              <a:buNone/>
              <a:defRPr/>
            </a:pPr>
            <a:r>
              <a:rPr lang="ar-SA" sz="1800" b="1" dirty="0" smtClean="0">
                <a:solidFill>
                  <a:srgbClr val="C00000"/>
                </a:solidFill>
              </a:rPr>
              <a:t>                               التدفق النقدي للسنة التالية</a:t>
            </a:r>
            <a:endParaRPr lang="en-US" sz="1800" b="1" dirty="0" smtClean="0">
              <a:solidFill>
                <a:srgbClr val="C00000"/>
              </a:solidFill>
            </a:endParaRPr>
          </a:p>
          <a:p>
            <a:pPr algn="r" rtl="1" eaLnBrk="1" hangingPunct="1">
              <a:buClr>
                <a:srgbClr val="002060"/>
              </a:buClr>
              <a:buSzPct val="87000"/>
              <a:buFont typeface="Wingdings 2" pitchFamily="18" charset="2"/>
              <a:buNone/>
              <a:defRPr/>
            </a:pPr>
            <a:r>
              <a:rPr lang="ar-SA" sz="1800" dirty="0" smtClean="0"/>
              <a:t> </a:t>
            </a:r>
            <a:endParaRPr lang="en-US" sz="1800" b="1" dirty="0" smtClean="0"/>
          </a:p>
          <a:p>
            <a:pPr algn="r" rtl="1" eaLnBrk="1" hangingPunct="1">
              <a:buClr>
                <a:srgbClr val="002060"/>
              </a:buClr>
              <a:buSzPct val="87000"/>
              <a:buFont typeface="Wingdings 2" pitchFamily="18" charset="2"/>
              <a:buNone/>
              <a:defRPr/>
            </a:pPr>
            <a:r>
              <a:rPr lang="ar-SA" sz="1800" b="1" dirty="0" smtClean="0"/>
              <a:t>في المثال السابق لو افترضنا أن التدفقات النقدية الصافية للمشـروع كانـت علـى النحو التالي: </a:t>
            </a:r>
            <a:endParaRPr lang="en-US" sz="1800" b="1" dirty="0" smtClean="0"/>
          </a:p>
          <a:p>
            <a:pPr algn="r" rtl="1" eaLnBrk="1" hangingPunct="1">
              <a:buClr>
                <a:srgbClr val="002060"/>
              </a:buClr>
              <a:buSzPct val="87000"/>
              <a:buFont typeface="Wingdings 2" pitchFamily="18" charset="2"/>
              <a:buNone/>
              <a:defRPr/>
            </a:pPr>
            <a:r>
              <a:rPr lang="ar-SA" sz="1800" b="1" dirty="0" smtClean="0"/>
              <a:t>200  ،  250  ، 300  ، 300  ألف ريال فـإن فـتـرة الاسـتـرداد تـكـون كـمـا يلي:</a:t>
            </a:r>
            <a:endParaRPr lang="en-US" sz="1800" b="1" dirty="0" smtClean="0"/>
          </a:p>
          <a:p>
            <a:pPr algn="r" rtl="1" eaLnBrk="1" hangingPunct="1">
              <a:buClr>
                <a:srgbClr val="002060"/>
              </a:buClr>
              <a:buSzPct val="87000"/>
              <a:buFont typeface="Wingdings 2" pitchFamily="18" charset="2"/>
              <a:buNone/>
              <a:defRPr/>
            </a:pPr>
            <a:r>
              <a:rPr lang="ar-SA" sz="1800" dirty="0" smtClean="0"/>
              <a:t> </a:t>
            </a:r>
            <a:endParaRPr lang="en-US" sz="1800" b="1" dirty="0" smtClean="0"/>
          </a:p>
          <a:p>
            <a:pPr algn="r" rtl="1" eaLnBrk="1" hangingPunct="1">
              <a:buClr>
                <a:srgbClr val="002060"/>
              </a:buClr>
              <a:buSzPct val="87000"/>
              <a:defRPr/>
            </a:pPr>
            <a:r>
              <a:rPr lang="ar-SA" sz="1800" b="1" dirty="0" smtClean="0"/>
              <a:t>التدفق السنوي الصافي للسنة الأولى والثانية والثالثة = 200  + 250  + 300 = 750 ألـف ريال.</a:t>
            </a:r>
            <a:endParaRPr lang="en-US" sz="1800" b="1" dirty="0" smtClean="0"/>
          </a:p>
          <a:p>
            <a:pPr algn="r" rtl="1" eaLnBrk="1" hangingPunct="1">
              <a:buClr>
                <a:srgbClr val="002060"/>
              </a:buClr>
              <a:buSzPct val="87000"/>
              <a:defRPr/>
            </a:pPr>
            <a:r>
              <a:rPr lang="ar-SA" sz="1800" b="1" dirty="0" smtClean="0"/>
              <a:t>الـجـزء مـن الاسـتـثـمـارات الذي لـم يـسـتـرد = 800 ـ 750 = 50 ألف ريال</a:t>
            </a:r>
            <a:endParaRPr lang="en-US" sz="1800" b="1" dirty="0" smtClean="0"/>
          </a:p>
          <a:p>
            <a:pPr algn="r" rtl="1" eaLnBrk="1" hangingPunct="1">
              <a:buClr>
                <a:srgbClr val="002060"/>
              </a:buClr>
              <a:buSzPct val="87000"/>
              <a:buFont typeface="Wingdings 2" pitchFamily="18" charset="2"/>
              <a:buNone/>
              <a:defRPr/>
            </a:pPr>
            <a:r>
              <a:rPr lang="ar-SA" sz="1800" b="1" dirty="0" smtClean="0"/>
              <a:t> </a:t>
            </a:r>
            <a:r>
              <a:rPr lang="ar-SA" sz="1800" dirty="0" smtClean="0"/>
              <a:t>                                                    50</a:t>
            </a:r>
            <a:endParaRPr lang="en-US" sz="1800" dirty="0" smtClean="0"/>
          </a:p>
          <a:p>
            <a:pPr algn="r" rtl="1" eaLnBrk="1" hangingPunct="1">
              <a:buClr>
                <a:srgbClr val="002060"/>
              </a:buClr>
              <a:buSzPct val="87000"/>
              <a:buFont typeface="Wingdings 2" pitchFamily="18" charset="2"/>
              <a:buNone/>
              <a:defRPr/>
            </a:pPr>
            <a:r>
              <a:rPr lang="ar-SA" sz="1800" dirty="0" smtClean="0"/>
              <a:t>زمن استرداد المبلغ الذى لم يسترد = ــــــــــــــــ  ×  12   = 2</a:t>
            </a:r>
            <a:endParaRPr lang="en-US" sz="1800" dirty="0" smtClean="0"/>
          </a:p>
          <a:p>
            <a:pPr algn="r" rtl="1" eaLnBrk="1" hangingPunct="1">
              <a:buClr>
                <a:srgbClr val="002060"/>
              </a:buClr>
              <a:buSzPct val="87000"/>
              <a:buFont typeface="Wingdings 2" pitchFamily="18" charset="2"/>
              <a:buNone/>
              <a:defRPr/>
            </a:pPr>
            <a:r>
              <a:rPr lang="ar-SA" sz="1800" dirty="0" smtClean="0"/>
              <a:t>                                                  300</a:t>
            </a:r>
            <a:endParaRPr lang="en-US" sz="1800" dirty="0" smtClean="0"/>
          </a:p>
          <a:p>
            <a:pPr algn="r" rtl="1" eaLnBrk="1" hangingPunct="1">
              <a:buClr>
                <a:srgbClr val="002060"/>
              </a:buClr>
              <a:buSzPct val="87000"/>
              <a:buFont typeface="Wingdings 2" pitchFamily="18" charset="2"/>
              <a:buNone/>
              <a:defRPr/>
            </a:pPr>
            <a:r>
              <a:rPr lang="ar-SA" sz="1800" dirty="0" smtClean="0"/>
              <a:t> </a:t>
            </a:r>
            <a:r>
              <a:rPr lang="ar-SA" sz="1800" b="1" dirty="0" smtClean="0"/>
              <a:t>فـتـرة الاسـتـرداد  = 3 سـنــوات و شـهـريــن</a:t>
            </a:r>
            <a:endParaRPr lang="en-US" sz="1800" b="1" dirty="0" smtClean="0"/>
          </a:p>
          <a:p>
            <a:pPr algn="r" rtl="1" eaLnBrk="1" hangingPunct="1">
              <a:defRPr/>
            </a:pPr>
            <a:endParaRPr lang="ar-SA" sz="1400" dirty="0" smtClean="0"/>
          </a:p>
        </p:txBody>
      </p:sp>
    </p:spTree>
  </p:cSld>
  <p:clrMapOvr>
    <a:masterClrMapping/>
  </p:clrMapOvr>
  <p:transition>
    <p:wip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85800"/>
          </a:xfrm>
        </p:spPr>
        <p:txBody>
          <a:bodyPr anchor="ctr">
            <a:normAutofit/>
          </a:bodyPr>
          <a:lstStyle/>
          <a:p>
            <a:pPr algn="r" rtl="1" eaLnBrk="1" hangingPunct="1">
              <a:defRPr/>
            </a:pPr>
            <a:r>
              <a:rPr lang="ar-SA" b="1" dirty="0" smtClean="0">
                <a:solidFill>
                  <a:srgbClr val="C00000"/>
                </a:solidFill>
                <a:effectLst>
                  <a:outerShdw blurRad="38100" dist="38100" dir="2700000" algn="tl">
                    <a:srgbClr val="000000">
                      <a:alpha val="43137"/>
                    </a:srgbClr>
                  </a:outerShdw>
                </a:effectLst>
              </a:rPr>
              <a:t>ملاحظات</a:t>
            </a:r>
            <a:endParaRPr lang="ar-SA" b="1" dirty="0">
              <a:solidFill>
                <a:srgbClr val="C00000"/>
              </a:solidFill>
              <a:effectLst>
                <a:outerShdw blurRad="38100" dist="38100" dir="2700000" algn="tl">
                  <a:srgbClr val="000000">
                    <a:alpha val="43137"/>
                  </a:srgbClr>
                </a:outerShdw>
              </a:effectLst>
            </a:endParaRPr>
          </a:p>
        </p:txBody>
      </p:sp>
      <p:sp>
        <p:nvSpPr>
          <p:cNvPr id="62467" name="عنصر نائب للمحتوى 2"/>
          <p:cNvSpPr>
            <a:spLocks noGrp="1"/>
          </p:cNvSpPr>
          <p:nvPr>
            <p:ph idx="1"/>
          </p:nvPr>
        </p:nvSpPr>
        <p:spPr>
          <a:xfrm>
            <a:off x="457200" y="980728"/>
            <a:ext cx="8229600" cy="5572472"/>
          </a:xfrm>
          <a:solidFill>
            <a:schemeClr val="bg1"/>
          </a:solidFill>
        </p:spPr>
        <p:txBody>
          <a:bodyPr>
            <a:normAutofit fontScale="92500" lnSpcReduction="20000"/>
          </a:bodyPr>
          <a:lstStyle/>
          <a:p>
            <a:pPr algn="r" rtl="1" eaLnBrk="1" hangingPunct="1">
              <a:buClr>
                <a:srgbClr val="002060"/>
              </a:buClr>
              <a:buSzPct val="85000"/>
              <a:defRPr/>
            </a:pPr>
            <a:r>
              <a:rPr lang="ar-SA" sz="1800" b="1" dirty="0" smtClean="0">
                <a:cs typeface="+mj-cs"/>
              </a:rPr>
              <a:t>لدينا مشروعين: رأس المال المستثمر في المشروع الأول 100 ألف ريال والثاني 200 ألف ريال. </a:t>
            </a:r>
          </a:p>
          <a:p>
            <a:pPr algn="r" rtl="1" eaLnBrk="1" hangingPunct="1">
              <a:buClr>
                <a:srgbClr val="002060"/>
              </a:buClr>
              <a:buSzPct val="85000"/>
              <a:defRPr/>
            </a:pPr>
            <a:r>
              <a:rPr lang="ar-SA" sz="1800" b="1" dirty="0" smtClean="0">
                <a:cs typeface="+mj-cs"/>
              </a:rPr>
              <a:t>القيمة الحالية الصافية بلغت في الأول 180 ألف ريال وفي الثاني 260 ألف ريال.</a:t>
            </a:r>
          </a:p>
          <a:p>
            <a:pPr algn="r" rtl="1" eaLnBrk="1" hangingPunct="1">
              <a:buClr>
                <a:srgbClr val="002060"/>
              </a:buClr>
              <a:buSzPct val="85000"/>
              <a:defRPr/>
            </a:pPr>
            <a:r>
              <a:rPr lang="ar-SA" sz="1800" b="1" dirty="0" smtClean="0">
                <a:cs typeface="+mj-cs"/>
              </a:rPr>
              <a:t>وفقا لمعيار صافى القيمة الحالية نفضل المشروع الثاني لأنه يحقق قيمة حالية صافية أكـبر كرقـم مجـرد مـن المشروع الأول.</a:t>
            </a:r>
          </a:p>
          <a:p>
            <a:pPr algn="r" rtl="1" eaLnBrk="1" hangingPunct="1">
              <a:buClr>
                <a:srgbClr val="002060"/>
              </a:buClr>
              <a:buSzPct val="85000"/>
              <a:defRPr/>
            </a:pPr>
            <a:r>
              <a:rPr lang="ar-SA" sz="1800" b="1" dirty="0" smtClean="0">
                <a:cs typeface="+mj-cs"/>
              </a:rPr>
              <a:t>الحقيقة فإن هـذا القرار خاطئ حيث أن المبالغ المستثمرة في المشروع الثاني ضعف استثمارات المشروع الأول وفى هذه الحالة يجب استخدام دليل الربحية  </a:t>
            </a:r>
            <a:r>
              <a:rPr lang="en-US" sz="1800" b="1" i="1" dirty="0" smtClean="0">
                <a:cs typeface="+mj-cs"/>
              </a:rPr>
              <a:t>Profitability Index </a:t>
            </a:r>
            <a:r>
              <a:rPr lang="ar-SA" sz="1800" b="1" i="1" dirty="0" smtClean="0">
                <a:cs typeface="+mj-cs"/>
              </a:rPr>
              <a:t> </a:t>
            </a:r>
            <a:r>
              <a:rPr lang="ar-SA" sz="1800" b="1" dirty="0" smtClean="0">
                <a:cs typeface="+mj-cs"/>
              </a:rPr>
              <a:t>مع القيمة الحالية الصافية.</a:t>
            </a:r>
            <a:endParaRPr lang="en-US" sz="1800" b="1" dirty="0" smtClean="0">
              <a:cs typeface="+mj-cs"/>
            </a:endParaRPr>
          </a:p>
          <a:p>
            <a:pPr algn="r" rtl="1" eaLnBrk="1" hangingPunct="1">
              <a:buClr>
                <a:srgbClr val="002060"/>
              </a:buClr>
              <a:buSzPct val="85000"/>
              <a:buFont typeface="Wingdings 2" pitchFamily="18" charset="2"/>
              <a:buNone/>
              <a:defRPr/>
            </a:pPr>
            <a:r>
              <a:rPr lang="ar-SA" sz="1800" b="1" dirty="0" smtClean="0">
                <a:cs typeface="+mj-cs"/>
              </a:rPr>
              <a:t> </a:t>
            </a:r>
            <a:endParaRPr lang="en-US" sz="1800" b="1" dirty="0" smtClean="0">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القيمة الحالية الصافية للإيرادات</a:t>
            </a:r>
            <a:endParaRPr lang="en-US" sz="1800" b="1" dirty="0" smtClean="0">
              <a:solidFill>
                <a:srgbClr val="C00000"/>
              </a:solidFill>
              <a:cs typeface="+mj-cs"/>
            </a:endParaRPr>
          </a:p>
          <a:p>
            <a:pPr algn="r" rtl="1" eaLnBrk="1" hangingPunct="1">
              <a:buClr>
                <a:srgbClr val="002060"/>
              </a:buClr>
              <a:buSzPct val="85000"/>
              <a:defRPr/>
            </a:pPr>
            <a:r>
              <a:rPr lang="ar-SA" sz="1800" b="1" dirty="0" smtClean="0">
                <a:solidFill>
                  <a:srgbClr val="C00000"/>
                </a:solidFill>
                <a:cs typeface="+mj-cs"/>
              </a:rPr>
              <a:t>دلـيـل الـربـحـيـة  = ـــــــــــــــــــــــــــــــــــــــــــــــــــــــــ</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القيمة الحالية الصافية للاستثمارات</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cs typeface="+mj-cs"/>
              </a:rPr>
              <a:t> </a:t>
            </a:r>
            <a:endParaRPr lang="en-US" sz="1800" b="1" dirty="0" smtClean="0">
              <a:cs typeface="+mj-cs"/>
            </a:endParaRPr>
          </a:p>
          <a:p>
            <a:pPr algn="r" rtl="1" eaLnBrk="1" hangingPunct="1">
              <a:buClr>
                <a:srgbClr val="002060"/>
              </a:buClr>
              <a:buSzPct val="85000"/>
              <a:buFont typeface="Wingdings 2" pitchFamily="18" charset="2"/>
              <a:buNone/>
              <a:defRPr/>
            </a:pPr>
            <a:r>
              <a:rPr lang="ar-SA" sz="1800" b="1" dirty="0" smtClean="0">
                <a:cs typeface="+mj-cs"/>
              </a:rPr>
              <a:t>و في الـمـثـال الـسـابـق نـجـد أن :        </a:t>
            </a:r>
            <a:endParaRPr lang="en-US" sz="1800" b="1" dirty="0" smtClean="0">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180</a:t>
            </a:r>
            <a:endParaRPr lang="en-US" sz="1800" b="1" dirty="0" smtClean="0">
              <a:solidFill>
                <a:srgbClr val="C00000"/>
              </a:solidFill>
              <a:cs typeface="+mj-cs"/>
            </a:endParaRPr>
          </a:p>
          <a:p>
            <a:pPr algn="r" rtl="1" eaLnBrk="1" hangingPunct="1">
              <a:buClr>
                <a:srgbClr val="002060"/>
              </a:buClr>
              <a:buSzPct val="85000"/>
              <a:defRPr/>
            </a:pPr>
            <a:r>
              <a:rPr lang="ar-SA" sz="1800" b="1" dirty="0" smtClean="0">
                <a:solidFill>
                  <a:srgbClr val="C00000"/>
                </a:solidFill>
                <a:cs typeface="+mj-cs"/>
              </a:rPr>
              <a:t>دليل ربحية المشروع الأول = ــــــــ  =  1.8</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100</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260</a:t>
            </a:r>
            <a:endParaRPr lang="en-US" sz="1800" b="1" dirty="0" smtClean="0">
              <a:solidFill>
                <a:srgbClr val="C00000"/>
              </a:solidFill>
              <a:cs typeface="+mj-cs"/>
            </a:endParaRPr>
          </a:p>
          <a:p>
            <a:pPr algn="r" rtl="1" eaLnBrk="1" hangingPunct="1">
              <a:buClr>
                <a:srgbClr val="002060"/>
              </a:buClr>
              <a:buSzPct val="85000"/>
              <a:defRPr/>
            </a:pPr>
            <a:r>
              <a:rPr lang="ar-SA" sz="1800" b="1" dirty="0" smtClean="0">
                <a:solidFill>
                  <a:srgbClr val="C00000"/>
                </a:solidFill>
                <a:cs typeface="+mj-cs"/>
              </a:rPr>
              <a:t>دليل الربحية للمشروع الثاني  =  ـــــــ = 3 ِ1</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solidFill>
                  <a:srgbClr val="C00000"/>
                </a:solidFill>
                <a:cs typeface="+mj-cs"/>
              </a:rPr>
              <a:t>                                               200</a:t>
            </a:r>
            <a:endParaRPr lang="en-US" sz="1800" b="1" dirty="0" smtClean="0">
              <a:solidFill>
                <a:srgbClr val="C00000"/>
              </a:solidFill>
              <a:cs typeface="+mj-cs"/>
            </a:endParaRPr>
          </a:p>
          <a:p>
            <a:pPr algn="r" rtl="1" eaLnBrk="1" hangingPunct="1">
              <a:buClr>
                <a:srgbClr val="002060"/>
              </a:buClr>
              <a:buSzPct val="85000"/>
              <a:buFont typeface="Wingdings 2" pitchFamily="18" charset="2"/>
              <a:buNone/>
              <a:defRPr/>
            </a:pPr>
            <a:r>
              <a:rPr lang="ar-SA" sz="1800" b="1" dirty="0" smtClean="0">
                <a:cs typeface="+mj-cs"/>
              </a:rPr>
              <a:t>أي أن الـمـشـروع الأول أفـضـل مـن الـمـشـرو</a:t>
            </a:r>
            <a:r>
              <a:rPr lang="ar-SA" sz="1600" b="1" dirty="0" smtClean="0">
                <a:cs typeface="+mj-cs"/>
              </a:rPr>
              <a:t>ع الثاني لأنـه يـحـقـق دلـيـل ربـحـيـة أكـبـر.</a:t>
            </a:r>
            <a:endParaRPr lang="en-US" sz="1600" b="1" dirty="0" smtClean="0">
              <a:cs typeface="+mj-cs"/>
            </a:endParaRPr>
          </a:p>
          <a:p>
            <a:pPr algn="r" rtl="1" eaLnBrk="1" hangingPunct="1">
              <a:buFont typeface="Wingdings 2" pitchFamily="18" charset="2"/>
              <a:buNone/>
              <a:defRPr/>
            </a:pPr>
            <a:r>
              <a:rPr lang="ar-SA" sz="1600" b="1" dirty="0" smtClean="0">
                <a:cs typeface="+mj-cs"/>
              </a:rPr>
              <a:t> </a:t>
            </a:r>
          </a:p>
        </p:txBody>
      </p:sp>
    </p:spTree>
  </p:cSld>
  <p:clrMapOvr>
    <a:masterClrMapping/>
  </p:clrMapOvr>
  <p:transition>
    <p:wip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15616" y="764704"/>
            <a:ext cx="7467600" cy="490066"/>
          </a:xfrm>
        </p:spPr>
        <p:txBody>
          <a:bodyPr anchor="ctr">
            <a:normAutofit fontScale="90000"/>
          </a:bodyPr>
          <a:lstStyle/>
          <a:p>
            <a:pPr algn="r" rtl="1" eaLnBrk="1" hangingPunct="1">
              <a:defRPr/>
            </a:pPr>
            <a:r>
              <a:rPr lang="ar-SA" b="1" dirty="0" smtClean="0">
                <a:solidFill>
                  <a:srgbClr val="C00000"/>
                </a:solidFill>
                <a:effectLst>
                  <a:outerShdw blurRad="38100" dist="38100" dir="2700000" algn="tl">
                    <a:srgbClr val="000000">
                      <a:alpha val="43137"/>
                    </a:srgbClr>
                  </a:outerShdw>
                </a:effectLst>
              </a:rPr>
              <a:t>مثال</a:t>
            </a:r>
            <a:endParaRPr lang="ar-SA" b="1" dirty="0">
              <a:solidFill>
                <a:srgbClr val="C00000"/>
              </a:solidFill>
              <a:effectLst>
                <a:outerShdw blurRad="38100" dist="38100" dir="2700000" algn="tl">
                  <a:srgbClr val="000000">
                    <a:alpha val="43137"/>
                  </a:srgbClr>
                </a:outerShdw>
              </a:effectLst>
            </a:endParaRPr>
          </a:p>
        </p:txBody>
      </p:sp>
      <p:graphicFrame>
        <p:nvGraphicFramePr>
          <p:cNvPr id="4" name="جدول 3"/>
          <p:cNvGraphicFramePr>
            <a:graphicFrameLocks noGrp="1"/>
          </p:cNvGraphicFramePr>
          <p:nvPr/>
        </p:nvGraphicFramePr>
        <p:xfrm>
          <a:off x="3733800" y="1524000"/>
          <a:ext cx="5181600" cy="4678045"/>
        </p:xfrm>
        <a:graphic>
          <a:graphicData uri="http://schemas.openxmlformats.org/drawingml/2006/table">
            <a:tbl>
              <a:tblPr rtl="1"/>
              <a:tblGrid>
                <a:gridCol w="647700"/>
                <a:gridCol w="647700"/>
                <a:gridCol w="647700"/>
                <a:gridCol w="647700"/>
                <a:gridCol w="647700"/>
                <a:gridCol w="647700"/>
                <a:gridCol w="647700"/>
                <a:gridCol w="647700"/>
              </a:tblGrid>
              <a:tr h="70485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dirty="0" smtClean="0">
                          <a:ln>
                            <a:noFill/>
                          </a:ln>
                          <a:solidFill>
                            <a:srgbClr val="C00000"/>
                          </a:solidFill>
                          <a:effectLst/>
                          <a:latin typeface="Times New Roman" pitchFamily="18" charset="0"/>
                          <a:cs typeface="Times New Roman" pitchFamily="18" charset="0"/>
                        </a:rPr>
                        <a:t>السنة</a:t>
                      </a:r>
                      <a:endParaRPr kumimoji="0" lang="en-US" sz="1200" b="0" i="0" u="none" strike="noStrike" cap="none" normalizeH="0" baseline="0" dirty="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القيمة الإجمالية للعائد</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القيمة الإجمالية للتكاليف</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صافي العائد</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dirty="0" smtClean="0">
                          <a:ln>
                            <a:noFill/>
                          </a:ln>
                          <a:solidFill>
                            <a:srgbClr val="C00000"/>
                          </a:solidFill>
                          <a:effectLst/>
                          <a:latin typeface="Times New Roman" pitchFamily="18" charset="0"/>
                          <a:cs typeface="Times New Roman" pitchFamily="18" charset="0"/>
                        </a:rPr>
                        <a:t>معامل الخصم 8%</a:t>
                      </a:r>
                      <a:endParaRPr kumimoji="0" lang="en-US" sz="1200" b="0" i="0" u="none" strike="noStrike" cap="none" normalizeH="0" baseline="0" dirty="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القيمة الحالية لصافي العائد</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إجمالي العوائد بعد الخصم</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1" i="0" u="none" strike="noStrike" cap="none" normalizeH="0" baseline="0" smtClean="0">
                          <a:ln>
                            <a:noFill/>
                          </a:ln>
                          <a:solidFill>
                            <a:srgbClr val="C00000"/>
                          </a:solidFill>
                          <a:effectLst/>
                          <a:latin typeface="Times New Roman" pitchFamily="18" charset="0"/>
                          <a:cs typeface="Times New Roman" pitchFamily="18" charset="0"/>
                        </a:rPr>
                        <a:t>إجمالي التكاليف بعد الخصم</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rgbClr val="000000"/>
                          </a:solidFill>
                          <a:effectLst/>
                          <a:latin typeface="Times New Roman" pitchFamily="18" charset="0"/>
                          <a:cs typeface="Times New Roman" pitchFamily="18" charset="0"/>
                        </a:rPr>
                        <a:t>2000</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15000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12000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cs typeface="Times New Roman" pitchFamily="18" charset="0"/>
                        </a:rPr>
                        <a:t>3000</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Times New Roman" pitchFamily="18" charset="0"/>
                          <a:cs typeface="Times New Roman" pitchFamily="18" charset="0"/>
                        </a:rPr>
                        <a:t>0.926</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cs typeface="Times New Roman" pitchFamily="18" charset="0"/>
                        </a:rPr>
                        <a:t>2778</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cs typeface="Times New Roman" pitchFamily="18" charset="0"/>
                        </a:rPr>
                        <a:t>13890</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11112</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2001</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20000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16000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4000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0.857</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cs typeface="Times New Roman" pitchFamily="18" charset="0"/>
                        </a:rPr>
                        <a:t>3428</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17140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13712</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2002</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25000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22000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3000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0.794</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2382</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19850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17468</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2003</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30000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25000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0.735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3675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22050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18375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2004</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35000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28000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7000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0.681</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4767</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23835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19068</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40000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36000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4000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0.63</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2520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25200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22680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2006</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45000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40000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0.583</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2915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26235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23320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2007</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50000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44000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6000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0.54</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3240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27000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23760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2008</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55000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48000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7000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3500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27500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24000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rgbClr val="000000"/>
                          </a:solidFill>
                          <a:effectLst/>
                          <a:latin typeface="Times New Roman" pitchFamily="18" charset="0"/>
                          <a:cs typeface="Times New Roman" pitchFamily="18" charset="0"/>
                        </a:rPr>
                        <a:t>2009</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60000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000000"/>
                          </a:solidFill>
                          <a:effectLst/>
                          <a:latin typeface="Arial" pitchFamily="34" charset="0"/>
                          <a:cs typeface="Times New Roman" pitchFamily="18" charset="0"/>
                        </a:rPr>
                        <a:t>52000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8000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Times New Roman" pitchFamily="18" charset="0"/>
                          <a:cs typeface="Times New Roman" pitchFamily="18" charset="0"/>
                        </a:rPr>
                        <a:t>0.463</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3704</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27780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cs typeface="Times New Roman" pitchFamily="18" charset="0"/>
                        </a:rPr>
                        <a:t>24076</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8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C00000"/>
                          </a:solidFill>
                          <a:effectLst/>
                          <a:latin typeface="Arial" pitchFamily="34" charset="0"/>
                          <a:cs typeface="Times New Roman" pitchFamily="18" charset="0"/>
                        </a:rPr>
                        <a:t>Total</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C00000"/>
                          </a:solidFill>
                          <a:effectLst/>
                          <a:latin typeface="Arial" pitchFamily="34" charset="0"/>
                          <a:cs typeface="Times New Roman" pitchFamily="18" charset="0"/>
                        </a:rPr>
                        <a:t>375000</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C00000"/>
                          </a:solidFill>
                          <a:effectLst/>
                          <a:latin typeface="Arial" pitchFamily="34" charset="0"/>
                          <a:cs typeface="Times New Roman" pitchFamily="18" charset="0"/>
                        </a:rPr>
                        <a:t>323000</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endParaRPr kumimoji="0" lang="ar-SA" sz="1200" b="0"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endParaRPr kumimoji="0" lang="ar-SA" sz="1200" b="0" i="0" u="none" strike="noStrike" cap="none" normalizeH="0" baseline="0" smtClean="0">
                        <a:ln>
                          <a:noFill/>
                        </a:ln>
                        <a:solidFill>
                          <a:srgbClr val="C00000"/>
                        </a:solidFill>
                        <a:effectLst/>
                        <a:latin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C00000"/>
                          </a:solidFill>
                          <a:effectLst/>
                          <a:latin typeface="Arial" pitchFamily="34" charset="0"/>
                          <a:cs typeface="Times New Roman" pitchFamily="18" charset="0"/>
                        </a:rPr>
                        <a:t>32909</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C00000"/>
                          </a:solidFill>
                          <a:effectLst/>
                          <a:latin typeface="Arial" pitchFamily="34" charset="0"/>
                          <a:cs typeface="Times New Roman" pitchFamily="18" charset="0"/>
                        </a:rPr>
                        <a:t>230480</a:t>
                      </a:r>
                      <a:endParaRPr kumimoji="0" lang="en-US" sz="1200" b="0" i="0" u="none" strike="noStrike" cap="none" normalizeH="0" baseline="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C00000"/>
                          </a:solidFill>
                          <a:effectLst/>
                          <a:latin typeface="Arial" pitchFamily="34" charset="0"/>
                          <a:cs typeface="Times New Roman" pitchFamily="18" charset="0"/>
                        </a:rPr>
                        <a:t>197571</a:t>
                      </a:r>
                      <a:endParaRPr kumimoji="0" lang="en-US" sz="1200" b="0" i="0" u="none" strike="noStrike" cap="none" normalizeH="0" baseline="0" dirty="0" smtClean="0">
                        <a:ln>
                          <a:noFill/>
                        </a:ln>
                        <a:solidFill>
                          <a:srgbClr val="C00000"/>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r>
            </a:tbl>
          </a:graphicData>
        </a:graphic>
      </p:graphicFrame>
      <p:sp>
        <p:nvSpPr>
          <p:cNvPr id="74874" name="Rectangle 1"/>
          <p:cNvSpPr>
            <a:spLocks noChangeArrowheads="1"/>
          </p:cNvSpPr>
          <p:nvPr/>
        </p:nvSpPr>
        <p:spPr bwMode="auto">
          <a:xfrm>
            <a:off x="152400" y="1447800"/>
            <a:ext cx="3505200" cy="4800600"/>
          </a:xfrm>
          <a:prstGeom prst="rect">
            <a:avLst/>
          </a:prstGeom>
          <a:noFill/>
          <a:ln w="9525">
            <a:noFill/>
            <a:miter lim="800000"/>
            <a:headEnd/>
            <a:tailEnd/>
          </a:ln>
        </p:spPr>
        <p:txBody>
          <a:bodyPr anchor="ctr">
            <a:spAutoFit/>
          </a:bodyPr>
          <a:lstStyle/>
          <a:p>
            <a:pPr indent="15875" algn="r" rtl="1" eaLnBrk="0" hangingPunct="0">
              <a:tabLst>
                <a:tab pos="685800" algn="l"/>
              </a:tabLst>
            </a:pPr>
            <a:r>
              <a:rPr lang="ar-SA" dirty="0">
                <a:cs typeface="Times New Roman" pitchFamily="18" charset="0"/>
              </a:rPr>
              <a:t>القيمة الحالية المتوقعة للاستثمار هي 32909 ريال ويعد المشروع ناجح من الناحية المالية إذا كانت القيمة الحالية المتوقعة للاستثمار أكبر من </a:t>
            </a:r>
            <a:r>
              <a:rPr lang="ar-SA" dirty="0" err="1">
                <a:cs typeface="Times New Roman" pitchFamily="18" charset="0"/>
              </a:rPr>
              <a:t>الصفر.</a:t>
            </a:r>
            <a:r>
              <a:rPr lang="ar-SA" dirty="0">
                <a:cs typeface="Times New Roman" pitchFamily="18" charset="0"/>
              </a:rPr>
              <a:t> </a:t>
            </a:r>
          </a:p>
          <a:p>
            <a:pPr indent="15875" algn="r" rtl="1" eaLnBrk="0" hangingPunct="0">
              <a:tabLst>
                <a:tab pos="685800" algn="l"/>
              </a:tabLst>
            </a:pPr>
            <a:r>
              <a:rPr lang="ar-SA" dirty="0">
                <a:cs typeface="Times New Roman" pitchFamily="18" charset="0"/>
              </a:rPr>
              <a:t>يعاني المشروع من مشكلات مالية إذا كانت القيمة الحالية المتوقعة للاستثمار رقماً سالباً.</a:t>
            </a:r>
            <a:endParaRPr lang="en-US" dirty="0"/>
          </a:p>
          <a:p>
            <a:pPr indent="15875" algn="r" rtl="1" eaLnBrk="0" hangingPunct="0">
              <a:tabLst>
                <a:tab pos="685800" algn="l"/>
              </a:tabLst>
            </a:pPr>
            <a:r>
              <a:rPr lang="ar-SA" dirty="0">
                <a:cs typeface="Times New Roman" pitchFamily="18" charset="0"/>
              </a:rPr>
              <a:t>تتوقف القيمة الحالية المتوقعة للاستثمار على عدة عوامل منها:</a:t>
            </a:r>
            <a:endParaRPr lang="en-US" dirty="0"/>
          </a:p>
          <a:p>
            <a:pPr indent="15875" algn="r" rtl="1" eaLnBrk="0" hangingPunct="0">
              <a:buFontTx/>
              <a:buChar char="•"/>
              <a:tabLst>
                <a:tab pos="685800" algn="l"/>
              </a:tabLst>
            </a:pPr>
            <a:r>
              <a:rPr lang="ar-SA" dirty="0">
                <a:cs typeface="Times New Roman" pitchFamily="18" charset="0"/>
              </a:rPr>
              <a:t>التدفقات </a:t>
            </a:r>
            <a:r>
              <a:rPr lang="ar-SA" dirty="0" err="1">
                <a:cs typeface="Times New Roman" pitchFamily="18" charset="0"/>
              </a:rPr>
              <a:t>الايجابية </a:t>
            </a:r>
            <a:r>
              <a:rPr lang="ar-SA" dirty="0">
                <a:cs typeface="Times New Roman" pitchFamily="18" charset="0"/>
              </a:rPr>
              <a:t>(العوائد</a:t>
            </a:r>
            <a:r>
              <a:rPr lang="ar-SA" dirty="0" err="1">
                <a:cs typeface="Times New Roman" pitchFamily="18" charset="0"/>
              </a:rPr>
              <a:t>).</a:t>
            </a:r>
            <a:endParaRPr lang="en-US" dirty="0"/>
          </a:p>
          <a:p>
            <a:pPr indent="15875" algn="r" rtl="1" eaLnBrk="0" hangingPunct="0">
              <a:buFontTx/>
              <a:buChar char="•"/>
              <a:tabLst>
                <a:tab pos="685800" algn="l"/>
              </a:tabLst>
            </a:pPr>
            <a:r>
              <a:rPr lang="ar-SA" dirty="0">
                <a:cs typeface="Times New Roman" pitchFamily="18" charset="0"/>
              </a:rPr>
              <a:t>التدفقات </a:t>
            </a:r>
            <a:r>
              <a:rPr lang="ar-SA" dirty="0" err="1">
                <a:cs typeface="Times New Roman" pitchFamily="18" charset="0"/>
              </a:rPr>
              <a:t>السلبية </a:t>
            </a:r>
            <a:r>
              <a:rPr lang="ar-SA" dirty="0">
                <a:cs typeface="Times New Roman" pitchFamily="18" charset="0"/>
              </a:rPr>
              <a:t>(التكاليف</a:t>
            </a:r>
            <a:r>
              <a:rPr lang="ar-SA" dirty="0" err="1">
                <a:cs typeface="Times New Roman" pitchFamily="18" charset="0"/>
              </a:rPr>
              <a:t>).</a:t>
            </a:r>
            <a:endParaRPr lang="en-US" dirty="0"/>
          </a:p>
          <a:p>
            <a:pPr indent="15875" algn="r" rtl="1" eaLnBrk="0" hangingPunct="0">
              <a:buFontTx/>
              <a:buChar char="•"/>
              <a:tabLst>
                <a:tab pos="685800" algn="l"/>
              </a:tabLst>
            </a:pPr>
            <a:r>
              <a:rPr lang="ar-SA" dirty="0">
                <a:cs typeface="Times New Roman" pitchFamily="18" charset="0"/>
              </a:rPr>
              <a:t>اختيار نسبة </a:t>
            </a:r>
            <a:r>
              <a:rPr lang="ar-SA" dirty="0" err="1">
                <a:cs typeface="Times New Roman" pitchFamily="18" charset="0"/>
              </a:rPr>
              <a:t>الخصم </a:t>
            </a:r>
            <a:r>
              <a:rPr lang="ar-SA" dirty="0">
                <a:cs typeface="Times New Roman" pitchFamily="18" charset="0"/>
              </a:rPr>
              <a:t>(الفائدة) لرأس المال.</a:t>
            </a:r>
            <a:endParaRPr lang="en-US" dirty="0"/>
          </a:p>
          <a:p>
            <a:pPr indent="15875" algn="r" rtl="1" eaLnBrk="0" hangingPunct="0">
              <a:tabLst>
                <a:tab pos="685800" algn="l"/>
              </a:tabLst>
            </a:pPr>
            <a:r>
              <a:rPr lang="ar-SA" dirty="0">
                <a:cs typeface="Times New Roman" pitchFamily="18" charset="0"/>
              </a:rPr>
              <a:t>وهي في مجملها تحدد أربحية المشاريع من الناحية المالية.</a:t>
            </a:r>
            <a:endParaRPr lang="en-US" dirty="0"/>
          </a:p>
          <a:p>
            <a:pPr indent="15875" algn="r" rtl="1" eaLnBrk="0" hangingPunct="0">
              <a:tabLst>
                <a:tab pos="685800" algn="l"/>
              </a:tabLst>
            </a:pPr>
            <a:r>
              <a:rPr lang="ar-SA" dirty="0">
                <a:cs typeface="Times New Roman" pitchFamily="18" charset="0"/>
              </a:rPr>
              <a:t>2- نسبة العائد </a:t>
            </a:r>
            <a:r>
              <a:rPr lang="ar-SA" dirty="0" err="1">
                <a:cs typeface="Times New Roman" pitchFamily="18" charset="0"/>
              </a:rPr>
              <a:t>للتكاليف </a:t>
            </a:r>
            <a:r>
              <a:rPr lang="ar-SA" dirty="0">
                <a:cs typeface="Times New Roman" pitchFamily="18" charset="0"/>
              </a:rPr>
              <a:t>= </a:t>
            </a:r>
            <a:r>
              <a:rPr lang="ar-SA" b="1" dirty="0">
                <a:cs typeface="Times New Roman" pitchFamily="18" charset="0"/>
              </a:rPr>
              <a:t>إجمالي العوائد خلال مدة </a:t>
            </a:r>
            <a:r>
              <a:rPr lang="ar-SA" b="1" dirty="0" err="1">
                <a:cs typeface="Times New Roman" pitchFamily="18" charset="0"/>
              </a:rPr>
              <a:t>معينة</a:t>
            </a:r>
            <a:r>
              <a:rPr lang="ar-SA" dirty="0" err="1">
                <a:cs typeface="Times New Roman" pitchFamily="18" charset="0"/>
              </a:rPr>
              <a:t> </a:t>
            </a:r>
            <a:r>
              <a:rPr lang="ar-SA" dirty="0">
                <a:cs typeface="Times New Roman" pitchFamily="18" charset="0"/>
              </a:rPr>
              <a:t>/ </a:t>
            </a:r>
            <a:r>
              <a:rPr lang="ar-SA" b="1" dirty="0">
                <a:cs typeface="Times New Roman" pitchFamily="18" charset="0"/>
              </a:rPr>
              <a:t>إجمالي التكاليف خلال نفس المدة</a:t>
            </a:r>
            <a:endParaRPr lang="en-US" dirty="0"/>
          </a:p>
          <a:p>
            <a:pPr indent="15875" algn="r" rtl="1" eaLnBrk="0" hangingPunct="0">
              <a:tabLst>
                <a:tab pos="685800" algn="l"/>
              </a:tabLst>
            </a:pPr>
            <a:r>
              <a:rPr lang="ar-SA" dirty="0" err="1">
                <a:cs typeface="Times New Roman" pitchFamily="18" charset="0"/>
              </a:rPr>
              <a:t>=</a:t>
            </a:r>
            <a:r>
              <a:rPr lang="ar-SA" dirty="0">
                <a:cs typeface="Times New Roman" pitchFamily="18" charset="0"/>
              </a:rPr>
              <a:t> </a:t>
            </a:r>
            <a:r>
              <a:rPr lang="en-US" dirty="0">
                <a:cs typeface="Times New Roman" pitchFamily="18" charset="0"/>
              </a:rPr>
              <a:t>230480</a:t>
            </a:r>
            <a:r>
              <a:rPr lang="ar-SA" dirty="0" err="1">
                <a:cs typeface="Times New Roman" pitchFamily="18" charset="0"/>
              </a:rPr>
              <a:t>/</a:t>
            </a:r>
            <a:r>
              <a:rPr lang="en-US" dirty="0">
                <a:cs typeface="Times New Roman" pitchFamily="18" charset="0"/>
              </a:rPr>
              <a:t>197571</a:t>
            </a:r>
            <a:r>
              <a:rPr lang="ar-SA" dirty="0" err="1">
                <a:cs typeface="Times New Roman" pitchFamily="18" charset="0"/>
              </a:rPr>
              <a:t>=</a:t>
            </a:r>
            <a:r>
              <a:rPr lang="ar-SA" dirty="0">
                <a:cs typeface="Times New Roman" pitchFamily="18" charset="0"/>
              </a:rPr>
              <a:t> </a:t>
            </a:r>
            <a:r>
              <a:rPr lang="en-US" dirty="0">
                <a:cs typeface="Times New Roman" pitchFamily="18" charset="0"/>
              </a:rPr>
              <a:t>1.166568</a:t>
            </a:r>
            <a:endParaRPr lang="en-US"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cs typeface="+mn-cs"/>
              </a:rPr>
              <a:t>أهمية دراسات جدوى المشاريع</a:t>
            </a:r>
            <a:endParaRPr lang="en-US" sz="3600" b="1" dirty="0">
              <a:solidFill>
                <a:srgbClr val="C00000"/>
              </a:solidFill>
              <a:effectLst>
                <a:outerShdw blurRad="38100" dist="38100" dir="2700000" algn="tl">
                  <a:srgbClr val="000000">
                    <a:alpha val="43137"/>
                  </a:srgbClr>
                </a:outerShdw>
              </a:effectLst>
              <a:cs typeface="+mn-cs"/>
            </a:endParaRPr>
          </a:p>
        </p:txBody>
      </p:sp>
      <p:sp>
        <p:nvSpPr>
          <p:cNvPr id="36867" name="Content Placeholder 2"/>
          <p:cNvSpPr>
            <a:spLocks noGrp="1"/>
          </p:cNvSpPr>
          <p:nvPr>
            <p:ph idx="1"/>
          </p:nvPr>
        </p:nvSpPr>
        <p:spPr>
          <a:xfrm>
            <a:off x="228600" y="1646238"/>
            <a:ext cx="8458200" cy="4525962"/>
          </a:xfrm>
        </p:spPr>
        <p:txBody>
          <a:bodyPr/>
          <a:lstStyle/>
          <a:p>
            <a:pPr algn="just" rtl="1" eaLnBrk="1" hangingPunct="1">
              <a:lnSpc>
                <a:spcPct val="150000"/>
              </a:lnSpc>
              <a:spcBef>
                <a:spcPts val="600"/>
              </a:spcBef>
              <a:spcAft>
                <a:spcPts val="600"/>
              </a:spcAft>
            </a:pPr>
            <a:r>
              <a:rPr lang="ar-SA" b="1" dirty="0" smtClean="0"/>
              <a:t>تتمثل دوافع دراسات جدوى المشروعات في التأكد من سلامة القرارات الاستثمارية سواء من وجهة نظر المستثمر الفرد مستهدف الربحية الخاصة أو من وجهة نظر المجتمع مستهدف الربحية الاقتصادية </a:t>
            </a:r>
            <a:r>
              <a:rPr lang="ar-SA" b="1" dirty="0" err="1" smtClean="0"/>
              <a:t>والاجتماعية </a:t>
            </a:r>
            <a:r>
              <a:rPr lang="ar-SA" b="1" dirty="0" smtClean="0"/>
              <a:t>(العامة</a:t>
            </a:r>
            <a:r>
              <a:rPr lang="ar-SA" b="1" dirty="0" err="1" smtClean="0"/>
              <a:t>)</a:t>
            </a:r>
            <a:endParaRPr lang="en-US" b="1" dirty="0" smtClean="0"/>
          </a:p>
          <a:p>
            <a:pPr algn="just" rtl="1" eaLnBrk="1" hangingPunct="1"/>
            <a:endParaRPr lang="en-US" b="1" dirty="0" smtClean="0"/>
          </a:p>
        </p:txBody>
      </p:sp>
    </p:spTree>
  </p:cSld>
  <p:clrMapOvr>
    <a:masterClrMapping/>
  </p:clrMapOvr>
  <p:transition>
    <p:wip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467600" cy="922114"/>
          </a:xfrm>
        </p:spPr>
        <p:txBody>
          <a:bodyPr anchor="ctr">
            <a:normAutofit/>
          </a:bodyPr>
          <a:lstStyle/>
          <a:p>
            <a:pPr algn="r" rtl="1">
              <a:defRPr/>
            </a:pPr>
            <a:r>
              <a:rPr lang="ar-SA" sz="3200" b="1" dirty="0" smtClean="0">
                <a:effectLst>
                  <a:outerShdw blurRad="38100" dist="38100" dir="2700000" algn="tl">
                    <a:srgbClr val="000000">
                      <a:alpha val="43137"/>
                    </a:srgbClr>
                  </a:outerShdw>
                </a:effectLst>
              </a:rPr>
              <a:t>نسبة العوائد للتكاليف</a:t>
            </a:r>
            <a:endParaRPr lang="ar-SA" sz="32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lgn="just" rtl="1">
              <a:buClr>
                <a:srgbClr val="002060"/>
              </a:buClr>
              <a:buSzPct val="86000"/>
              <a:defRPr/>
            </a:pPr>
            <a:r>
              <a:rPr lang="ar-SA" sz="2400" b="1" dirty="0" smtClean="0">
                <a:cs typeface="+mj-cs"/>
              </a:rPr>
              <a:t>أحد المعايير المستخدمة كمؤشر للتقويم المالي لأداء وحدات الإنتاج هو نسبة العوائد للتكاليف. ولايختلف هذا المدلول عن القيمة الحالية الصافية للإستثمار في إستخداماته من حيث المعلومات التي يتطلبها لتقويم الأداء الماضي من خلال السجلات. ويبحث عن مؤشرات لتصحيح المشكلات المالية إن وجدت ودعم العناصر الإيجابية في ممارسات المشروع من الناحية المالية، وتحسب نسبة العائد للتكاليف كالآتي:</a:t>
            </a:r>
            <a:endParaRPr lang="en-US" sz="2400" b="1" dirty="0" smtClean="0">
              <a:cs typeface="+mj-cs"/>
            </a:endParaRPr>
          </a:p>
          <a:p>
            <a:pPr algn="just" rtl="1">
              <a:buClr>
                <a:srgbClr val="002060"/>
              </a:buClr>
              <a:buSzPct val="86000"/>
              <a:defRPr/>
            </a:pPr>
            <a:endParaRPr lang="en-US" sz="1800" dirty="0" smtClean="0"/>
          </a:p>
          <a:p>
            <a:pPr algn="just" rtl="1">
              <a:buClr>
                <a:srgbClr val="002060"/>
              </a:buClr>
              <a:buSzPct val="86000"/>
              <a:defRPr/>
            </a:pPr>
            <a:r>
              <a:rPr lang="ar-SA" sz="2000" b="1" dirty="0" smtClean="0">
                <a:solidFill>
                  <a:srgbClr val="C00000"/>
                </a:solidFill>
                <a:cs typeface="+mj-cs"/>
              </a:rPr>
              <a:t>نسبة العائد للتكاليف = إجمالي العوائد خلال مدة معينة /  إجمالي التكاليف خلال نفس المدة</a:t>
            </a:r>
            <a:endParaRPr lang="en-US" sz="2000" dirty="0" smtClean="0">
              <a:solidFill>
                <a:srgbClr val="C00000"/>
              </a:solidFill>
              <a:cs typeface="+mj-cs"/>
            </a:endParaRPr>
          </a:p>
          <a:p>
            <a:pPr algn="just" rtl="1">
              <a:buClr>
                <a:srgbClr val="002060"/>
              </a:buClr>
              <a:buSzPct val="86000"/>
              <a:defRPr/>
            </a:pPr>
            <a:endParaRPr lang="en-US" sz="1800" dirty="0" smtClean="0"/>
          </a:p>
          <a:p>
            <a:pPr algn="just" rtl="1">
              <a:buClr>
                <a:srgbClr val="002060"/>
              </a:buClr>
              <a:buSzPct val="86000"/>
              <a:defRPr/>
            </a:pPr>
            <a:r>
              <a:rPr lang="ar-SA" sz="2400" b="1" dirty="0" smtClean="0"/>
              <a:t>كل ذلك مقوماً بالقيمة الحالية سواء في ناحية العوائد أو التكاليف. ولمعرفة كيفية حساب هذه النسبة نفترض المثال التالي والذي يحوي تدفق العوائد والتكاليف في أحد المشاريع الإنتاجية.</a:t>
            </a:r>
            <a:endParaRPr lang="en-US" sz="2400" b="1" dirty="0" smtClean="0"/>
          </a:p>
          <a:p>
            <a:pPr algn="just">
              <a:defRPr/>
            </a:pPr>
            <a:endParaRPr lang="ar-SA" sz="1800" dirty="0"/>
          </a:p>
        </p:txBody>
      </p:sp>
    </p:spTree>
  </p:cSld>
  <p:clrMapOvr>
    <a:masterClrMapping/>
  </p:clrMapOvr>
  <p:transition>
    <p:wip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720" y="762000"/>
          <a:ext cx="8268968" cy="4979365"/>
        </p:xfrm>
        <a:graphic>
          <a:graphicData uri="http://schemas.openxmlformats.org/drawingml/2006/table">
            <a:tbl>
              <a:tblPr rtl="1"/>
              <a:tblGrid>
                <a:gridCol w="1377840"/>
                <a:gridCol w="1377840"/>
                <a:gridCol w="1377840"/>
                <a:gridCol w="1377840"/>
                <a:gridCol w="1378804"/>
                <a:gridCol w="1378804"/>
              </a:tblGrid>
              <a:tr h="772067">
                <a:tc>
                  <a:txBody>
                    <a:bodyPr/>
                    <a:lstStyle/>
                    <a:p>
                      <a:pPr algn="ctr" rtl="1">
                        <a:spcAft>
                          <a:spcPts val="0"/>
                        </a:spcAft>
                      </a:pPr>
                      <a:r>
                        <a:rPr lang="ar-SA" sz="1800" b="1" dirty="0">
                          <a:solidFill>
                            <a:schemeClr val="tx1"/>
                          </a:solidFill>
                          <a:effectLst/>
                          <a:latin typeface="Times New Roman"/>
                          <a:ea typeface="Times New Roman"/>
                          <a:cs typeface="+mn-cs"/>
                        </a:rPr>
                        <a:t>السنة</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c>
                  <a:txBody>
                    <a:bodyPr/>
                    <a:lstStyle/>
                    <a:p>
                      <a:pPr algn="ctr" rtl="1">
                        <a:spcAft>
                          <a:spcPts val="0"/>
                        </a:spcAft>
                      </a:pPr>
                      <a:r>
                        <a:rPr lang="ar-SA" sz="1800" b="1" dirty="0">
                          <a:solidFill>
                            <a:schemeClr val="tx1"/>
                          </a:solidFill>
                          <a:effectLst/>
                          <a:latin typeface="Times New Roman"/>
                          <a:ea typeface="Times New Roman"/>
                          <a:cs typeface="+mn-cs"/>
                        </a:rPr>
                        <a:t>إجمالي العوائد (ريال)</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c>
                  <a:txBody>
                    <a:bodyPr/>
                    <a:lstStyle/>
                    <a:p>
                      <a:pPr algn="ctr" rtl="1">
                        <a:spcAft>
                          <a:spcPts val="0"/>
                        </a:spcAft>
                      </a:pPr>
                      <a:r>
                        <a:rPr lang="ar-SA" sz="1800" b="1" dirty="0">
                          <a:solidFill>
                            <a:schemeClr val="tx1"/>
                          </a:solidFill>
                          <a:effectLst/>
                          <a:latin typeface="Times New Roman"/>
                          <a:ea typeface="Times New Roman"/>
                          <a:cs typeface="+mn-cs"/>
                        </a:rPr>
                        <a:t>إجمالي التكاليف (ريال)</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c>
                  <a:txBody>
                    <a:bodyPr/>
                    <a:lstStyle/>
                    <a:p>
                      <a:pPr algn="ctr" rtl="1">
                        <a:spcAft>
                          <a:spcPts val="0"/>
                        </a:spcAft>
                      </a:pPr>
                      <a:r>
                        <a:rPr lang="ar-SA" sz="1800" b="1" dirty="0">
                          <a:solidFill>
                            <a:schemeClr val="tx1"/>
                          </a:solidFill>
                          <a:effectLst/>
                          <a:latin typeface="Times New Roman"/>
                          <a:ea typeface="Times New Roman"/>
                          <a:cs typeface="+mn-cs"/>
                        </a:rPr>
                        <a:t>معامل الخصم 8%</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c>
                  <a:txBody>
                    <a:bodyPr/>
                    <a:lstStyle/>
                    <a:p>
                      <a:pPr algn="ctr" rtl="1">
                        <a:spcAft>
                          <a:spcPts val="0"/>
                        </a:spcAft>
                      </a:pPr>
                      <a:r>
                        <a:rPr lang="ar-SA" sz="1800" b="1" dirty="0">
                          <a:solidFill>
                            <a:schemeClr val="tx1"/>
                          </a:solidFill>
                          <a:effectLst/>
                          <a:latin typeface="Times New Roman"/>
                          <a:ea typeface="Times New Roman"/>
                          <a:cs typeface="+mn-cs"/>
                        </a:rPr>
                        <a:t>إجمالي العوائد بعد الخصم</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c>
                  <a:txBody>
                    <a:bodyPr/>
                    <a:lstStyle/>
                    <a:p>
                      <a:pPr algn="ctr" rtl="1">
                        <a:spcAft>
                          <a:spcPts val="0"/>
                        </a:spcAft>
                      </a:pPr>
                      <a:r>
                        <a:rPr lang="ar-SA" sz="1800" b="1" dirty="0">
                          <a:solidFill>
                            <a:schemeClr val="tx1"/>
                          </a:solidFill>
                          <a:effectLst/>
                          <a:latin typeface="Times New Roman"/>
                          <a:ea typeface="Times New Roman"/>
                          <a:cs typeface="+mn-cs"/>
                        </a:rPr>
                        <a:t>إجمالي التكاليف بعد الخصم</a:t>
                      </a:r>
                      <a:endParaRPr lang="en-US" sz="1800" dirty="0">
                        <a:solidFill>
                          <a:schemeClr val="tx1"/>
                        </a:solidFill>
                        <a:effectLst/>
                        <a:latin typeface="Times New Roman"/>
                        <a:ea typeface="Times New Roman"/>
                        <a:cs typeface="+mn-cs"/>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3F3F3"/>
                    </a:solidFill>
                  </a:tcPr>
                </a:tc>
              </a:tr>
              <a:tr h="347431">
                <a:tc>
                  <a:txBody>
                    <a:bodyPr/>
                    <a:lstStyle/>
                    <a:p>
                      <a:pPr algn="ctr" rtl="1">
                        <a:spcAft>
                          <a:spcPts val="0"/>
                        </a:spcAft>
                      </a:pPr>
                      <a:r>
                        <a:rPr lang="ar-SA" sz="2000" b="1" dirty="0">
                          <a:solidFill>
                            <a:schemeClr val="tx1"/>
                          </a:solidFill>
                          <a:effectLst/>
                          <a:latin typeface="Aparajita" pitchFamily="34" charset="0"/>
                          <a:ea typeface="Times New Roman"/>
                          <a:cs typeface="+mn-cs"/>
                        </a:rPr>
                        <a:t>1980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6000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5000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0.926</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5556</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4630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dirty="0">
                          <a:solidFill>
                            <a:schemeClr val="tx1"/>
                          </a:solidFill>
                          <a:effectLst/>
                          <a:latin typeface="Aparajita" pitchFamily="34" charset="0"/>
                          <a:ea typeface="Times New Roman"/>
                          <a:cs typeface="+mn-cs"/>
                        </a:rPr>
                        <a:t>1981</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7500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6300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0.857</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6428</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5299</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1982</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6200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6000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0.794</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4923</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4764</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1983</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8300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7200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0.735</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6101</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5292</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1984</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8600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8400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0.681</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5857</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5720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1985</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7800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8000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0.630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4914</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5040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1986</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4300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7000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0.583</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2501</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4081</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1987</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9400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6500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0.540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5076</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3510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1988</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8500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4300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0.500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4250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2150</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31">
                <a:tc>
                  <a:txBody>
                    <a:bodyPr/>
                    <a:lstStyle/>
                    <a:p>
                      <a:pPr algn="ctr" rtl="1">
                        <a:spcAft>
                          <a:spcPts val="0"/>
                        </a:spcAft>
                      </a:pPr>
                      <a:r>
                        <a:rPr lang="ar-SA" sz="2000" b="1">
                          <a:solidFill>
                            <a:schemeClr val="tx1"/>
                          </a:solidFill>
                          <a:effectLst/>
                          <a:latin typeface="Aparajita" pitchFamily="34" charset="0"/>
                          <a:ea typeface="Times New Roman"/>
                          <a:cs typeface="+mn-cs"/>
                        </a:rPr>
                        <a:t>1989</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8000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6800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0.463</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3680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3148</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494">
                <a:tc>
                  <a:txBody>
                    <a:bodyPr/>
                    <a:lstStyle/>
                    <a:p>
                      <a:pPr algn="ctr" rtl="1">
                        <a:spcAft>
                          <a:spcPts val="0"/>
                        </a:spcAft>
                      </a:pPr>
                      <a:r>
                        <a:rPr lang="ar-SA" sz="2000" b="1">
                          <a:solidFill>
                            <a:schemeClr val="tx1"/>
                          </a:solidFill>
                          <a:effectLst/>
                          <a:latin typeface="Aparajita" pitchFamily="34" charset="0"/>
                          <a:ea typeface="Times New Roman"/>
                          <a:cs typeface="+mn-cs"/>
                        </a:rPr>
                        <a:t>1990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6300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6000</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0.129</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solidFill>
                            <a:schemeClr val="tx1"/>
                          </a:solidFill>
                          <a:effectLst/>
                          <a:latin typeface="Aparajita" pitchFamily="34" charset="0"/>
                          <a:ea typeface="Times New Roman"/>
                          <a:cs typeface="+mn-cs"/>
                        </a:rPr>
                        <a:t>2703</a:t>
                      </a:r>
                      <a:endParaRPr lang="en-US" sz="2000" b="1">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2574</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494">
                <a:tc>
                  <a:txBody>
                    <a:bodyPr/>
                    <a:lstStyle/>
                    <a:p>
                      <a:pPr algn="ctr" rtl="1">
                        <a:spcAft>
                          <a:spcPts val="0"/>
                        </a:spcAft>
                      </a:pPr>
                      <a:r>
                        <a:rPr lang="ar-SA" sz="2000" b="1" dirty="0">
                          <a:solidFill>
                            <a:schemeClr val="tx1"/>
                          </a:solidFill>
                          <a:effectLst/>
                          <a:latin typeface="Aparajita" pitchFamily="34" charset="0"/>
                          <a:ea typeface="Times New Roman"/>
                          <a:cs typeface="+mn-cs"/>
                        </a:rPr>
                        <a:t>المجموع</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51995</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rtl="1">
                        <a:spcAft>
                          <a:spcPts val="0"/>
                        </a:spcAft>
                      </a:pPr>
                      <a:r>
                        <a:rPr lang="ar-SA" sz="2000" b="1" dirty="0">
                          <a:solidFill>
                            <a:schemeClr val="tx1"/>
                          </a:solidFill>
                          <a:effectLst/>
                          <a:latin typeface="Aparajita" pitchFamily="34" charset="0"/>
                          <a:ea typeface="Times New Roman"/>
                          <a:cs typeface="+mn-cs"/>
                        </a:rPr>
                        <a:t>46308</a:t>
                      </a:r>
                      <a:endParaRPr lang="en-US" sz="2000" b="1" dirty="0">
                        <a:solidFill>
                          <a:schemeClr val="tx1"/>
                        </a:solidFill>
                        <a:effectLst/>
                        <a:latin typeface="Aparajita" pitchFamily="34" charset="0"/>
                        <a:ea typeface="Times New Roman"/>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bl>
          </a:graphicData>
        </a:graphic>
      </p:graphicFrame>
      <p:sp>
        <p:nvSpPr>
          <p:cNvPr id="88066" name="Text Box 2"/>
          <p:cNvSpPr txBox="1">
            <a:spLocks noChangeArrowheads="1"/>
          </p:cNvSpPr>
          <p:nvPr/>
        </p:nvSpPr>
        <p:spPr bwMode="auto">
          <a:xfrm>
            <a:off x="2286000" y="5867400"/>
            <a:ext cx="4914900" cy="9906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lstStyle/>
          <a:p>
            <a:pPr algn="ctr" rtl="1" eaLnBrk="0" hangingPunct="0">
              <a:defRPr/>
            </a:pPr>
            <a:r>
              <a:rPr lang="ar-SA" sz="1600" b="1">
                <a:solidFill>
                  <a:schemeClr val="bg1"/>
                </a:solidFill>
                <a:latin typeface="Arial" pitchFamily="34" charset="0"/>
              </a:rPr>
              <a:t>                    </a:t>
            </a:r>
            <a:endParaRPr lang="en-US" sz="1600">
              <a:solidFill>
                <a:schemeClr val="bg1"/>
              </a:solidFill>
              <a:latin typeface="Arial" pitchFamily="34" charset="0"/>
              <a:cs typeface="Arial" pitchFamily="34" charset="0"/>
            </a:endParaRPr>
          </a:p>
          <a:p>
            <a:pPr algn="ctr" rtl="1" eaLnBrk="0" hangingPunct="0">
              <a:defRPr/>
            </a:pPr>
            <a:r>
              <a:rPr lang="ar-SA" sz="1600" b="1">
                <a:solidFill>
                  <a:schemeClr val="bg1"/>
                </a:solidFill>
                <a:latin typeface="Arial" pitchFamily="34" charset="0"/>
              </a:rPr>
              <a:t>نسبة العائد للتكاليف = 51995/46308 = 1.123</a:t>
            </a:r>
            <a:endParaRPr lang="en-US" sz="1600">
              <a:solidFill>
                <a:schemeClr val="bg1"/>
              </a:solidFill>
              <a:latin typeface="Arial" pitchFamily="34" charset="0"/>
              <a:cs typeface="Arial" pitchFamily="34" charset="0"/>
            </a:endParaRPr>
          </a:p>
          <a:p>
            <a:pPr algn="ctr" rtl="1" eaLnBrk="0" hangingPunct="0">
              <a:defRPr/>
            </a:pPr>
            <a:r>
              <a:rPr lang="ar-SA" sz="1600" b="1">
                <a:solidFill>
                  <a:schemeClr val="bg1"/>
                </a:solidFill>
                <a:latin typeface="Arial" pitchFamily="34" charset="0"/>
              </a:rPr>
              <a:t>                    </a:t>
            </a:r>
            <a:endParaRPr lang="ar-SA" sz="1600">
              <a:solidFill>
                <a:schemeClr val="bg1"/>
              </a:solidFill>
              <a:latin typeface="Arial" pitchFamily="34" charset="0"/>
              <a:cs typeface="Arial" pitchFamily="34" charset="0"/>
            </a:endParaRPr>
          </a:p>
        </p:txBody>
      </p:sp>
    </p:spTree>
  </p:cSld>
  <p:clrMapOvr>
    <a:masterClrMapping/>
  </p:clrMapOvr>
  <p:transition>
    <p:wip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defRPr/>
            </a:pPr>
            <a:r>
              <a:rPr lang="ar-SA" sz="3200" b="1" dirty="0" smtClean="0"/>
              <a:t>تحليل الحساسية  </a:t>
            </a:r>
            <a:r>
              <a:rPr lang="en-US" sz="3200" b="1" dirty="0" smtClean="0"/>
              <a:t> Sensitivity Analysis </a:t>
            </a:r>
            <a:br>
              <a:rPr lang="en-US" sz="3200" b="1" dirty="0" smtClean="0"/>
            </a:br>
            <a:endParaRPr lang="ar-SA" sz="3200" dirty="0"/>
          </a:p>
        </p:txBody>
      </p:sp>
      <p:sp>
        <p:nvSpPr>
          <p:cNvPr id="78851" name="Content Placeholder 2"/>
          <p:cNvSpPr>
            <a:spLocks noGrp="1"/>
          </p:cNvSpPr>
          <p:nvPr>
            <p:ph idx="1"/>
          </p:nvPr>
        </p:nvSpPr>
        <p:spPr>
          <a:xfrm>
            <a:off x="228600" y="1646238"/>
            <a:ext cx="8458200" cy="4525962"/>
          </a:xfrm>
        </p:spPr>
        <p:txBody>
          <a:bodyPr/>
          <a:lstStyle/>
          <a:p>
            <a:pPr algn="just" rtl="1"/>
            <a:r>
              <a:rPr lang="ar-SA" sz="2400" smtClean="0"/>
              <a:t>يجرى تحليل الحساسية لاختبار مدى تأثر المشروع بالمغيرات التى يمكن أن تطرأ على العناصر الأساسية المكونة له - وعادة ما يتأثر المشروع بأسعار بيع المنتج وبتكلفة المستلزمات على اعتبار أن السعر هو المحدد الرئيسى للإيرادات ( بفرض ثبات حجم الإنتاج) وأن أسعار عناصر الإنتاج هى العامل المحدد لمستوى التكاليف (بفرض ثبات كمية المدخلات) وتختلف الأهمية النسبية للمتغيرات المختلفة من مشروع لآخر حسب طبيعة المشروع وهيكل السوق القائم ومتطلباته من عناصر الإنتاج المختلفة، فقد تكون أسعار الطاقة هى العامل الأسـاس فى هيكل التكاليف، وقد تكون تكلفة الخامات هى العامل المؤثر فى حالات أخرى ... و هـكــذا.</a:t>
            </a:r>
          </a:p>
          <a:p>
            <a:pPr algn="just" rtl="1"/>
            <a:r>
              <a:rPr lang="ar-SA" sz="2400" smtClean="0"/>
              <a:t>يساعـد تحليل الحساسية فى قياس أثر هذه المحددات علـى عائد المشروع (بفرض ثبات العوامـل الأخرى ) .</a:t>
            </a:r>
            <a:endParaRPr lang="en-US" sz="2400" b="1" smtClean="0"/>
          </a:p>
          <a:p>
            <a:pPr algn="just" rtl="1"/>
            <a:endParaRPr lang="ar-SA" sz="2400" smtClean="0"/>
          </a:p>
        </p:txBody>
      </p:sp>
    </p:spTree>
  </p:cSld>
  <p:clrMapOvr>
    <a:masterClrMapping/>
  </p:clrMapOvr>
  <p:transition>
    <p:wip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defRPr/>
            </a:pPr>
            <a:r>
              <a:rPr lang="ar-SA" sz="3200" b="1" dirty="0" smtClean="0"/>
              <a:t>تحليل التعادل</a:t>
            </a:r>
            <a:r>
              <a:rPr lang="en-US" sz="3200" b="1" dirty="0" smtClean="0"/>
              <a:t>  Break – Analysis </a:t>
            </a:r>
            <a:br>
              <a:rPr lang="en-US" sz="3200" b="1" dirty="0" smtClean="0"/>
            </a:br>
            <a:endParaRPr lang="ar-SA" sz="3200" dirty="0"/>
          </a:p>
        </p:txBody>
      </p:sp>
      <p:sp>
        <p:nvSpPr>
          <p:cNvPr id="79875" name="Content Placeholder 2"/>
          <p:cNvSpPr>
            <a:spLocks noGrp="1"/>
          </p:cNvSpPr>
          <p:nvPr>
            <p:ph idx="1"/>
          </p:nvPr>
        </p:nvSpPr>
        <p:spPr>
          <a:xfrm>
            <a:off x="323528" y="1600200"/>
            <a:ext cx="7776864" cy="4873752"/>
          </a:xfrm>
        </p:spPr>
        <p:txBody>
          <a:bodyPr/>
          <a:lstStyle/>
          <a:p>
            <a:pPr algn="r" rtl="1">
              <a:buClr>
                <a:srgbClr val="002060"/>
              </a:buClr>
              <a:buSzPct val="85000"/>
            </a:pPr>
            <a:r>
              <a:rPr lang="ar-SA" sz="2800" b="1" dirty="0" smtClean="0">
                <a:solidFill>
                  <a:srgbClr val="C00000"/>
                </a:solidFill>
              </a:rPr>
              <a:t>تحليل التعادل هو أسلوب تحليلي لدراسة العلاقة بين التكاليف والإيرادات عند مستويات من الإنتاج و يساعد هذا التحليل </a:t>
            </a:r>
            <a:r>
              <a:rPr lang="ar-SA" sz="2800" b="1" dirty="0" err="1" smtClean="0">
                <a:solidFill>
                  <a:srgbClr val="C00000"/>
                </a:solidFill>
              </a:rPr>
              <a:t>فى :-</a:t>
            </a:r>
            <a:endParaRPr lang="en-US" sz="2800" b="1" dirty="0" smtClean="0">
              <a:solidFill>
                <a:srgbClr val="C00000"/>
              </a:solidFill>
            </a:endParaRPr>
          </a:p>
          <a:p>
            <a:pPr lvl="1" algn="r" rtl="1">
              <a:buClr>
                <a:srgbClr val="002060"/>
              </a:buClr>
              <a:buSzPct val="85000"/>
            </a:pPr>
            <a:r>
              <a:rPr lang="ar-SA" sz="2800" dirty="0" smtClean="0"/>
              <a:t>تزويد إدارة التشغيل بالمعلومات اللازمة لاتخاذ القرار المتعلق بتغيير الأسعار أو حجم الإنتاج والمبيعات والتكاليف والتنبؤ بالأرباح والخسائر والتدفقات النقدية.</a:t>
            </a:r>
            <a:endParaRPr lang="en-US" sz="2800" b="1" dirty="0" smtClean="0"/>
          </a:p>
          <a:p>
            <a:pPr lvl="1" algn="r" rtl="1">
              <a:buClr>
                <a:srgbClr val="002060"/>
              </a:buClr>
              <a:buSzPct val="85000"/>
            </a:pPr>
            <a:r>
              <a:rPr lang="ar-SA" sz="2800" dirty="0" smtClean="0"/>
              <a:t>تزويد مقيمي المشروع بالمعلومات اللازمة لاتخاذ القرار المتعلق بالقيام بمشروع ما.</a:t>
            </a:r>
            <a:endParaRPr lang="en-US" sz="2800" b="1" dirty="0" smtClean="0"/>
          </a:p>
          <a:p>
            <a:pPr lvl="1" algn="r" rtl="1">
              <a:buClr>
                <a:srgbClr val="002060"/>
              </a:buClr>
              <a:buSzPct val="85000"/>
            </a:pPr>
            <a:r>
              <a:rPr lang="ar-SA" sz="2800" dirty="0" smtClean="0"/>
              <a:t>يساعد القائمون بإعداد المشروع فى تحديد الحجم الأمثل للمشروع أو طاقته الإنتاجية وتوقيت التنفيذ.</a:t>
            </a:r>
            <a:endParaRPr lang="en-US" sz="2800" b="1" dirty="0" smtClean="0"/>
          </a:p>
          <a:p>
            <a:pPr algn="r" rtl="1"/>
            <a:endParaRPr lang="ar-SA" sz="2800" dirty="0" smtClean="0"/>
          </a:p>
        </p:txBody>
      </p:sp>
    </p:spTree>
  </p:cSld>
  <p:clrMapOvr>
    <a:masterClrMapping/>
  </p:clrMapOvr>
  <p:transition>
    <p:wip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normAutofit/>
          </a:bodyPr>
          <a:lstStyle/>
          <a:p>
            <a:pPr algn="ctr" rtl="1">
              <a:defRPr/>
            </a:pPr>
            <a:r>
              <a:rPr lang="ar-SA" sz="3600" b="1" dirty="0" smtClean="0">
                <a:solidFill>
                  <a:schemeClr val="accent5">
                    <a:lumMod val="75000"/>
                  </a:schemeClr>
                </a:solidFill>
                <a:effectLst>
                  <a:outerShdw blurRad="38100" dist="38100" dir="2700000" algn="tl">
                    <a:srgbClr val="000000">
                      <a:alpha val="43137"/>
                    </a:srgbClr>
                  </a:outerShdw>
                </a:effectLst>
              </a:rPr>
              <a:t>نقطة التعادل </a:t>
            </a:r>
            <a:r>
              <a:rPr lang="en-US" sz="3600" b="1" dirty="0" smtClean="0">
                <a:solidFill>
                  <a:schemeClr val="accent5">
                    <a:lumMod val="75000"/>
                  </a:schemeClr>
                </a:solidFill>
                <a:effectLst>
                  <a:outerShdw blurRad="38100" dist="38100" dir="2700000" algn="tl">
                    <a:srgbClr val="000000">
                      <a:alpha val="43137"/>
                    </a:srgbClr>
                  </a:outerShdw>
                </a:effectLst>
              </a:rPr>
              <a:t> Breakeven Point </a:t>
            </a:r>
            <a:endParaRPr lang="ar-SA" sz="3600" dirty="0">
              <a:solidFill>
                <a:schemeClr val="accent5">
                  <a:lumMod val="75000"/>
                </a:schemeClr>
              </a:solidFill>
              <a:effectLst>
                <a:outerShdw blurRad="38100" dist="38100" dir="2700000" algn="tl">
                  <a:srgbClr val="000000">
                    <a:alpha val="43137"/>
                  </a:srgbClr>
                </a:outerShdw>
              </a:effectLst>
            </a:endParaRPr>
          </a:p>
        </p:txBody>
      </p:sp>
      <p:sp>
        <p:nvSpPr>
          <p:cNvPr id="80899" name="Content Placeholder 2"/>
          <p:cNvSpPr>
            <a:spLocks noGrp="1"/>
          </p:cNvSpPr>
          <p:nvPr>
            <p:ph idx="1"/>
          </p:nvPr>
        </p:nvSpPr>
        <p:spPr>
          <a:xfrm>
            <a:off x="251520" y="980728"/>
            <a:ext cx="8339336" cy="5562600"/>
          </a:xfrm>
          <a:noFill/>
        </p:spPr>
        <p:txBody>
          <a:bodyPr>
            <a:normAutofit lnSpcReduction="10000"/>
          </a:bodyPr>
          <a:lstStyle/>
          <a:p>
            <a:pPr algn="r" rtl="1"/>
            <a:r>
              <a:rPr lang="ar-SA" sz="2000" b="1" dirty="0" smtClean="0">
                <a:solidFill>
                  <a:srgbClr val="C00000"/>
                </a:solidFill>
              </a:rPr>
              <a:t>تعبر نقطة التعادل عن أقل مستوى من المبيعات أو الإنتاج والذى يمكن للمشروع العمل عنده حيث يتساوى عند هذه النقطة الإيراد الكلى للمشروع مع التكاليف الكلية.</a:t>
            </a:r>
          </a:p>
          <a:p>
            <a:pPr algn="r" rtl="1"/>
            <a:r>
              <a:rPr lang="ar-SA" sz="1800" dirty="0" smtClean="0"/>
              <a:t>تنقسم الـتـكـالـيـف فـى الـعـادة إلـى نـوعـيـن </a:t>
            </a:r>
            <a:r>
              <a:rPr lang="ar-SA" sz="1800" dirty="0" err="1" smtClean="0"/>
              <a:t>هـمـا:</a:t>
            </a:r>
            <a:endParaRPr lang="ar-SA" sz="1800" dirty="0" smtClean="0"/>
          </a:p>
          <a:p>
            <a:pPr lvl="1" algn="r" rtl="1"/>
            <a:r>
              <a:rPr lang="ar-SA" sz="1600" b="1" dirty="0" smtClean="0"/>
              <a:t>الـتـكـالـيـف الـثـانـيـة</a:t>
            </a:r>
          </a:p>
          <a:p>
            <a:pPr lvl="1" algn="r" rtl="1"/>
            <a:r>
              <a:rPr lang="ar-SA" sz="1600" b="1" dirty="0" smtClean="0"/>
              <a:t>الـتـكـالـيـف الـمـتـغـيـرة.</a:t>
            </a:r>
          </a:p>
          <a:p>
            <a:pPr algn="r" rtl="1"/>
            <a:r>
              <a:rPr lang="ar-SA" sz="1800" b="1" dirty="0" smtClean="0"/>
              <a:t>التكاليف المتغيرة </a:t>
            </a:r>
            <a:r>
              <a:rPr lang="ar-SA" sz="1800" dirty="0" smtClean="0"/>
              <a:t>هى التى </a:t>
            </a:r>
            <a:r>
              <a:rPr lang="ar-SA" sz="1800" dirty="0" err="1" smtClean="0"/>
              <a:t>تتغير </a:t>
            </a:r>
            <a:r>
              <a:rPr lang="ar-SA" sz="1800" dirty="0" smtClean="0"/>
              <a:t>(فى مجموعها) بشكل يتناسب مع ارتفاع أو انخفاض مستوى </a:t>
            </a:r>
            <a:r>
              <a:rPr lang="ar-SA" sz="1800" dirty="0" err="1" smtClean="0"/>
              <a:t>الإنتاج </a:t>
            </a:r>
            <a:r>
              <a:rPr lang="ar-SA" sz="1800" dirty="0" smtClean="0"/>
              <a:t>(بافتراض ثبات تكلفة الوحدة المنتجة فإن زيادة أو انخفاض حجم الإنتاج يؤدى إلى زيادة أو انخفاض التكاليف </a:t>
            </a:r>
            <a:r>
              <a:rPr lang="ar-SA" sz="1800" dirty="0" err="1" smtClean="0"/>
              <a:t>المتغيرة ).</a:t>
            </a:r>
            <a:endParaRPr lang="ar-SA" sz="1800" dirty="0" smtClean="0"/>
          </a:p>
          <a:p>
            <a:pPr lvl="1" algn="r" rtl="1"/>
            <a:r>
              <a:rPr lang="ar-SA" sz="1400" b="1" dirty="0" smtClean="0"/>
              <a:t>الـمـواد الـخـام و الـمـستـلـزمـات الإنـتـاجـيـة </a:t>
            </a:r>
            <a:r>
              <a:rPr lang="ar-SA" sz="1400" b="1" dirty="0" err="1" smtClean="0"/>
              <a:t>الأخــرى .</a:t>
            </a:r>
            <a:endParaRPr lang="en-US" sz="1400" b="1" dirty="0" smtClean="0"/>
          </a:p>
          <a:p>
            <a:pPr lvl="1" algn="r" rtl="1"/>
            <a:r>
              <a:rPr lang="ar-SA" sz="1400" b="1" dirty="0" smtClean="0"/>
              <a:t>تـكـالـيـف اسـتـخـدام الـطـاقـة أو الـمـنـافـع </a:t>
            </a:r>
            <a:r>
              <a:rPr lang="ar-SA" sz="1400" b="1" dirty="0" err="1" smtClean="0"/>
              <a:t>الـعـامـة  .</a:t>
            </a:r>
            <a:endParaRPr lang="en-US" sz="1400" b="1" dirty="0" smtClean="0"/>
          </a:p>
          <a:p>
            <a:pPr lvl="1" algn="r" rtl="1"/>
            <a:r>
              <a:rPr lang="ar-SA" sz="1400" b="1" dirty="0" smtClean="0"/>
              <a:t>مـصـاريـف </a:t>
            </a:r>
            <a:r>
              <a:rPr lang="ar-SA" sz="1400" b="1" dirty="0" err="1" smtClean="0"/>
              <a:t>الـبـيـع .</a:t>
            </a:r>
            <a:endParaRPr lang="en-US" sz="1400" b="1" dirty="0" smtClean="0"/>
          </a:p>
          <a:p>
            <a:pPr lvl="1" algn="r" rtl="1"/>
            <a:r>
              <a:rPr lang="ar-SA" sz="1400" b="1" dirty="0" smtClean="0"/>
              <a:t>أجـور عـمـال الـمـصـنـع إلـى الـمـدى الـذى يـجـعـلـهـا ـزيـد أو تـقـل كـلـمـا زاد  أو أنـخـفـض حـجـم </a:t>
            </a:r>
            <a:r>
              <a:rPr lang="ar-SA" sz="1400" b="1" dirty="0" err="1" smtClean="0"/>
              <a:t>الإنـتـاج .</a:t>
            </a:r>
            <a:endParaRPr lang="en-US" sz="1400" b="1" dirty="0" smtClean="0"/>
          </a:p>
          <a:p>
            <a:pPr algn="r" rtl="1"/>
            <a:r>
              <a:rPr lang="ar-SA" sz="1800" b="1" dirty="0" smtClean="0"/>
              <a:t>التكاليف الثابتة </a:t>
            </a:r>
            <a:r>
              <a:rPr lang="ar-SA" sz="1800" dirty="0" smtClean="0"/>
              <a:t>هى التكاليف التي لا تتغير بتغير مستوى الإنتاج خلال مدة معينة.</a:t>
            </a:r>
            <a:endParaRPr lang="en-US" sz="1800" b="1" dirty="0" smtClean="0"/>
          </a:p>
          <a:p>
            <a:pPr lvl="1" algn="r" rtl="1"/>
            <a:r>
              <a:rPr lang="ar-SA" sz="1400" b="1" dirty="0" smtClean="0"/>
              <a:t>إهــلاك الآلات و </a:t>
            </a:r>
            <a:r>
              <a:rPr lang="ar-SA" sz="1400" b="1" dirty="0" err="1" smtClean="0"/>
              <a:t>الـمـعــدات </a:t>
            </a:r>
            <a:r>
              <a:rPr lang="ar-SA" sz="1400" b="1" dirty="0" smtClean="0"/>
              <a:t>( كـنـســبــة مـئــويــة </a:t>
            </a:r>
            <a:r>
              <a:rPr lang="ar-SA" sz="1400" b="1" dirty="0" err="1" smtClean="0"/>
              <a:t>مـنـهـا ) .</a:t>
            </a:r>
            <a:endParaRPr lang="en-US" sz="1400" b="1" dirty="0" smtClean="0"/>
          </a:p>
          <a:p>
            <a:pPr lvl="1" algn="r" rtl="1"/>
            <a:r>
              <a:rPr lang="ar-SA" sz="1400" b="1" dirty="0" smtClean="0"/>
              <a:t>إهــلاك مـصـروفــات و تـكـالـيـف مـا قـبـل </a:t>
            </a:r>
            <a:r>
              <a:rPr lang="ar-SA" sz="1400" b="1" dirty="0" err="1" smtClean="0"/>
              <a:t>الـتـشـغـيـل </a:t>
            </a:r>
            <a:r>
              <a:rPr lang="ar-SA" sz="1400" b="1" dirty="0" smtClean="0"/>
              <a:t>( </a:t>
            </a:r>
            <a:r>
              <a:rPr lang="ar-SA" sz="1400" b="1" dirty="0" err="1" smtClean="0"/>
              <a:t>الـتـأسـيـس ) .</a:t>
            </a:r>
            <a:endParaRPr lang="en-US" sz="1400" b="1" dirty="0" smtClean="0"/>
          </a:p>
          <a:p>
            <a:pPr lvl="1" algn="r" rtl="1"/>
            <a:r>
              <a:rPr lang="ar-SA" sz="1400" b="1" dirty="0" smtClean="0"/>
              <a:t>الإيـجــارات</a:t>
            </a:r>
            <a:endParaRPr lang="en-US" sz="1400" b="1" dirty="0" smtClean="0"/>
          </a:p>
          <a:p>
            <a:pPr lvl="1" algn="r" rtl="1"/>
            <a:r>
              <a:rPr lang="ar-SA" sz="1400" b="1" dirty="0" smtClean="0"/>
              <a:t>مـرتـبـات الأفـراد الـتـى لا يـتـوقــع تـغـيـرهـا عـلـى أسـاس مـسـتـوى </a:t>
            </a:r>
            <a:r>
              <a:rPr lang="ar-SA" sz="1400" b="1" dirty="0" err="1" smtClean="0"/>
              <a:t>الـتـشـغـيــل .</a:t>
            </a:r>
            <a:endParaRPr lang="en-US" sz="1400" b="1" dirty="0" smtClean="0"/>
          </a:p>
          <a:p>
            <a:pPr lvl="1" algn="r" rtl="1"/>
            <a:r>
              <a:rPr lang="ar-SA" sz="1400" b="1" dirty="0" smtClean="0"/>
              <a:t>مـصــروفــات الإدارة </a:t>
            </a:r>
            <a:r>
              <a:rPr lang="ar-SA" sz="1400" b="1" dirty="0" err="1" smtClean="0"/>
              <a:t>الـعــامــة .</a:t>
            </a:r>
            <a:endParaRPr lang="en-US" sz="1400" b="1" dirty="0" smtClean="0"/>
          </a:p>
          <a:p>
            <a:pPr algn="r" rtl="1"/>
            <a:r>
              <a:rPr lang="ar-SA" sz="1800" b="1" dirty="0" smtClean="0"/>
              <a:t>تحليل التعادل يتعامل مع التشغيل من زمن محدد فعلى سبيل المثال التكاليف والإيرادات المتوقعة فى السنة القادمة أو فى سنـة معينة فى المستقبل.</a:t>
            </a:r>
            <a:endParaRPr lang="en-US" sz="1800" b="1" dirty="0" smtClean="0"/>
          </a:p>
          <a:p>
            <a:pPr algn="r"/>
            <a:endParaRPr lang="ar-SA" sz="1800" dirty="0" smtClean="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564904"/>
            <a:ext cx="7467600" cy="1143000"/>
          </a:xfrm>
          <a:effectLst>
            <a:outerShdw blurRad="50800" dist="38100" dir="2700000" algn="tl" rotWithShape="0">
              <a:prstClr val="black">
                <a:alpha val="40000"/>
              </a:prstClr>
            </a:outerShdw>
          </a:effectLst>
          <a:scene3d>
            <a:camera prst="obliqueBottomLeft"/>
            <a:lightRig rig="threePt" dir="t"/>
          </a:scene3d>
        </p:spPr>
        <p:txBody>
          <a:bodyPr anchor="ctr">
            <a:normAutofit/>
          </a:bodyPr>
          <a:lstStyle/>
          <a:p>
            <a:pPr algn="ctr" rtl="1"/>
            <a:r>
              <a:rPr lang="ar-SA" sz="4400" b="1" u="sng" cap="none" dirty="0" smtClean="0">
                <a:solidFill>
                  <a:schemeClr val="tx2">
                    <a:lumMod val="50000"/>
                  </a:schemeClr>
                </a:solidFill>
              </a:rPr>
              <a:t>المرحلة </a:t>
            </a:r>
            <a:r>
              <a:rPr lang="ar-SA" sz="4400" b="1" u="sng" cap="none" dirty="0" err="1" smtClean="0">
                <a:solidFill>
                  <a:schemeClr val="tx2">
                    <a:lumMod val="50000"/>
                  </a:schemeClr>
                </a:solidFill>
              </a:rPr>
              <a:t>الأولى </a:t>
            </a:r>
            <a:r>
              <a:rPr lang="ar-SA" sz="4400" b="1" cap="none" dirty="0" smtClean="0">
                <a:solidFill>
                  <a:schemeClr val="tx2">
                    <a:lumMod val="50000"/>
                  </a:schemeClr>
                </a:solidFill>
              </a:rPr>
              <a:t>: أهداف المشروع </a:t>
            </a:r>
            <a:endParaRPr lang="en-US" sz="4400" b="1" cap="none" dirty="0">
              <a:solidFill>
                <a:schemeClr val="tx2">
                  <a:lumMod val="50000"/>
                </a:schemeClr>
              </a:solidFill>
            </a:endParaRPr>
          </a:p>
        </p:txBody>
      </p:sp>
      <p:pic>
        <p:nvPicPr>
          <p:cNvPr id="1027" name="Picture 3" descr="C:\Users\SONY\AppData\Local\Microsoft\Windows\Temporary Internet Files\Content.IE5\B2ROR920\MC900335661[1].wmf"/>
          <p:cNvPicPr>
            <a:picLocks noChangeAspect="1" noChangeArrowheads="1"/>
          </p:cNvPicPr>
          <p:nvPr/>
        </p:nvPicPr>
        <p:blipFill>
          <a:blip r:embed="rId2" cstate="print"/>
          <a:srcRect/>
          <a:stretch>
            <a:fillRect/>
          </a:stretch>
        </p:blipFill>
        <p:spPr bwMode="auto">
          <a:xfrm>
            <a:off x="827584" y="4149080"/>
            <a:ext cx="3609315" cy="228449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chor="ctr">
            <a:normAutofit/>
          </a:bodyPr>
          <a:lstStyle/>
          <a:p>
            <a:pPr marL="54864" indent="0" algn="r" rtl="1" eaLnBrk="1" fontAlgn="auto" hangingPunct="1">
              <a:spcAft>
                <a:spcPts val="0"/>
              </a:spcAft>
              <a:defRPr/>
            </a:pPr>
            <a:r>
              <a:rPr lang="ar-SA" sz="3600" b="1" dirty="0" smtClean="0">
                <a:solidFill>
                  <a:srgbClr val="C00000"/>
                </a:solidFill>
                <a:effectLst>
                  <a:outerShdw blurRad="38100" dist="38100" dir="2700000" algn="tl">
                    <a:srgbClr val="000000">
                      <a:alpha val="43137"/>
                    </a:srgbClr>
                  </a:outerShdw>
                </a:effectLst>
                <a:cs typeface="Simplified Arabic" pitchFamily="18" charset="-78"/>
              </a:rPr>
              <a:t>أهداف المشروعات العامة</a:t>
            </a:r>
            <a:endParaRPr lang="en-US" sz="3600" b="1" dirty="0" smtClean="0">
              <a:solidFill>
                <a:srgbClr val="C00000"/>
              </a:solidFill>
              <a:effectLst>
                <a:outerShdw blurRad="38100" dist="38100" dir="2700000" algn="tl">
                  <a:srgbClr val="000000">
                    <a:alpha val="43137"/>
                  </a:srgbClr>
                </a:outerShdw>
              </a:effectLst>
              <a:cs typeface="Simplified Arabic" pitchFamily="18" charset="-78"/>
            </a:endParaRPr>
          </a:p>
        </p:txBody>
      </p:sp>
      <p:sp>
        <p:nvSpPr>
          <p:cNvPr id="37891" name="Content Placeholder 2"/>
          <p:cNvSpPr>
            <a:spLocks noGrp="1"/>
          </p:cNvSpPr>
          <p:nvPr>
            <p:ph idx="1"/>
          </p:nvPr>
        </p:nvSpPr>
        <p:spPr>
          <a:xfrm>
            <a:off x="611560" y="836712"/>
            <a:ext cx="7571184" cy="5472608"/>
          </a:xfrm>
        </p:spPr>
        <p:txBody>
          <a:bodyPr>
            <a:noAutofit/>
          </a:bodyPr>
          <a:lstStyle/>
          <a:p>
            <a:pPr algn="just" rtl="1" eaLnBrk="1" hangingPunct="1"/>
            <a:r>
              <a:rPr lang="ar-SA" sz="2200" dirty="0" smtClean="0"/>
              <a:t>تحقيق المنفعة العامة هو الهدف الأساسي للمشروع العام سواء تحقق ربح من قيام هذا المشروع أو لم يتحقق، فالمنفعة العامة قد تكون في بيع سلعة أو تقديم خدمة بسعر تكلفتها أو بأقل، ولكن يجب ألا يفهم من ذلك أن المشروعات العامة لا تهتم إطلاقاً بالربح بل يجب ألا يتم ذلك علي حساب تحقيق الأهداف التي أنشئ المشروع العام من أجلها.</a:t>
            </a:r>
            <a:endParaRPr lang="en-US" sz="2200" dirty="0" smtClean="0"/>
          </a:p>
          <a:p>
            <a:pPr algn="r" rtl="1">
              <a:spcAft>
                <a:spcPts val="600"/>
              </a:spcAft>
              <a:buFont typeface="Wingdings" pitchFamily="2" charset="2"/>
              <a:buChar char="§"/>
              <a:defRPr/>
            </a:pPr>
            <a:r>
              <a:rPr lang="ar-SA" sz="2200" dirty="0" smtClean="0"/>
              <a:t>قيام بعض المشروعات الوطنية المرتبطة بالأمن القومي للدولة مثل صناعة الأسلحة والذخائر.</a:t>
            </a:r>
          </a:p>
          <a:p>
            <a:pPr algn="r" rtl="1">
              <a:spcAft>
                <a:spcPts val="600"/>
              </a:spcAft>
              <a:buFont typeface="Wingdings" pitchFamily="2" charset="2"/>
              <a:buChar char="§"/>
              <a:defRPr/>
            </a:pPr>
            <a:r>
              <a:rPr lang="ar-SA" sz="2200" dirty="0" smtClean="0"/>
              <a:t>اعتبارات اقتصادية وطنية كإنشاء الدولة المنتجة للنفط مصافي لتكريره أو أسطولاً بحرياً لنقله، أو إنشاء قاعدة من الصناعات الثقيلة كأساس للتنمية.</a:t>
            </a:r>
          </a:p>
          <a:p>
            <a:pPr algn="r" rtl="1">
              <a:spcAft>
                <a:spcPts val="600"/>
              </a:spcAft>
              <a:buFont typeface="Wingdings" pitchFamily="2" charset="2"/>
              <a:buChar char="§"/>
              <a:defRPr/>
            </a:pPr>
            <a:r>
              <a:rPr lang="ar-SA" sz="2200" dirty="0" smtClean="0"/>
              <a:t>قد تقوم الدولة بإنشاء مشروعات وبيع منتجاتها بأقل من التكلفة لاعتبارات </a:t>
            </a:r>
            <a:r>
              <a:rPr lang="ar-SA" sz="2200" dirty="0" err="1" smtClean="0"/>
              <a:t>اجتماعية.</a:t>
            </a:r>
            <a:r>
              <a:rPr lang="ar-SA" sz="2200" dirty="0" smtClean="0"/>
              <a:t> كما في حالة الخبز والمنسوجات والأدوية....الخ.</a:t>
            </a:r>
          </a:p>
          <a:p>
            <a:pPr algn="just" rtl="1">
              <a:spcAft>
                <a:spcPts val="600"/>
              </a:spcAft>
              <a:buFont typeface="Wingdings" pitchFamily="2" charset="2"/>
              <a:buChar char="§"/>
              <a:defRPr/>
            </a:pPr>
            <a:r>
              <a:rPr lang="ar-SA" sz="2200" dirty="0" smtClean="0"/>
              <a:t>قد يكون الغرض من إنشاء الدولة لمشروعات إنتاجية هو الحصول علي موارد مالية لتمويل نفقاتها بدلاً من التجائها لفرض رسوم جديدة.</a:t>
            </a:r>
          </a:p>
          <a:p>
            <a:pPr algn="just" rtl="1">
              <a:spcAft>
                <a:spcPts val="600"/>
              </a:spcAft>
              <a:buFont typeface="Wingdings" pitchFamily="2" charset="2"/>
              <a:buChar char="§"/>
              <a:defRPr/>
            </a:pPr>
            <a:r>
              <a:rPr lang="ar-SA" sz="2200" dirty="0" smtClean="0"/>
              <a:t>مشروعات المنافع العامة التي تنتج الخدمات الأساسية والبنية التحتية(مثل النقل والمواصلات، الطرق والكباري والكهرباء...الخ.</a:t>
            </a: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3536"/>
            <a:ext cx="8915400" cy="1143000"/>
          </a:xfrm>
        </p:spPr>
        <p:txBody>
          <a:bodyPr>
            <a:noAutofit/>
          </a:bodyPr>
          <a:lstStyle/>
          <a:p>
            <a:pPr marL="54864" indent="0" algn="r" rtl="1" eaLnBrk="1" fontAlgn="auto" hangingPunct="1">
              <a:spcAft>
                <a:spcPts val="0"/>
              </a:spcAft>
              <a:defRPr/>
            </a:pPr>
            <a:r>
              <a:rPr lang="ar-SA" sz="4000" b="1" dirty="0" smtClean="0">
                <a:solidFill>
                  <a:srgbClr val="C00000"/>
                </a:solidFill>
                <a:effectLst>
                  <a:outerShdw blurRad="38100" dist="38100" dir="2700000" algn="tl">
                    <a:srgbClr val="000000">
                      <a:alpha val="43137"/>
                    </a:srgbClr>
                  </a:outerShdw>
                </a:effectLst>
                <a:cs typeface="+mn-cs"/>
              </a:rPr>
              <a:t>أهداف دراسات جدوى المشاريع </a:t>
            </a:r>
            <a:r>
              <a:rPr lang="en-US" sz="4000" b="1" dirty="0" smtClean="0">
                <a:solidFill>
                  <a:srgbClr val="C00000"/>
                </a:solidFill>
                <a:effectLst>
                  <a:outerShdw blurRad="38100" dist="38100" dir="2700000" algn="tl">
                    <a:srgbClr val="000000">
                      <a:alpha val="43137"/>
                    </a:srgbClr>
                  </a:outerShdw>
                </a:effectLst>
                <a:cs typeface="+mn-cs"/>
              </a:rPr>
              <a:t/>
            </a:r>
            <a:br>
              <a:rPr lang="en-US" sz="4000" b="1" dirty="0" smtClean="0">
                <a:solidFill>
                  <a:srgbClr val="C00000"/>
                </a:solidFill>
                <a:effectLst>
                  <a:outerShdw blurRad="38100" dist="38100" dir="2700000" algn="tl">
                    <a:srgbClr val="000000">
                      <a:alpha val="43137"/>
                    </a:srgbClr>
                  </a:outerShdw>
                </a:effectLst>
                <a:cs typeface="+mn-cs"/>
              </a:rPr>
            </a:br>
            <a:r>
              <a:rPr lang="ar-SA" sz="4000" b="1" dirty="0" smtClean="0">
                <a:solidFill>
                  <a:srgbClr val="C00000"/>
                </a:solidFill>
                <a:effectLst>
                  <a:outerShdw blurRad="38100" dist="38100" dir="2700000" algn="tl">
                    <a:srgbClr val="000000">
                      <a:alpha val="43137"/>
                    </a:srgbClr>
                  </a:outerShdw>
                </a:effectLst>
                <a:cs typeface="+mn-cs"/>
              </a:rPr>
              <a:t>من وجهة نظر المجتمع</a:t>
            </a:r>
            <a:endParaRPr lang="en-US" sz="4000" b="1" dirty="0">
              <a:solidFill>
                <a:srgbClr val="C00000"/>
              </a:solidFill>
              <a:effectLst>
                <a:outerShdw blurRad="38100" dist="38100" dir="2700000" algn="tl">
                  <a:srgbClr val="000000">
                    <a:alpha val="43137"/>
                  </a:srgbClr>
                </a:outerShdw>
              </a:effectLst>
              <a:cs typeface="+mn-cs"/>
            </a:endParaRPr>
          </a:p>
        </p:txBody>
      </p:sp>
      <p:sp>
        <p:nvSpPr>
          <p:cNvPr id="3" name="Content Placeholder 2"/>
          <p:cNvSpPr>
            <a:spLocks noGrp="1"/>
          </p:cNvSpPr>
          <p:nvPr>
            <p:ph idx="1"/>
          </p:nvPr>
        </p:nvSpPr>
        <p:spPr/>
        <p:txBody>
          <a:bodyPr>
            <a:normAutofit/>
          </a:bodyPr>
          <a:lstStyle/>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زيادة الدخل القومي وزيادة القيمة المضافة.</a:t>
            </a:r>
          </a:p>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تحقيق الوفر في السيولة </a:t>
            </a:r>
            <a:r>
              <a:rPr lang="ar-SA" b="1" dirty="0" err="1" smtClean="0">
                <a:cs typeface="Simplified Arabic" pitchFamily="18" charset="-78"/>
              </a:rPr>
              <a:t>النقدية .</a:t>
            </a:r>
            <a:endParaRPr lang="ar-SA" b="1" dirty="0" smtClean="0">
              <a:cs typeface="Simplified Arabic" pitchFamily="18" charset="-78"/>
            </a:endParaRPr>
          </a:p>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إتاحة فرص عمل.</a:t>
            </a:r>
          </a:p>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المساهمة في تحقيق التنمية الإقليمية.</a:t>
            </a:r>
          </a:p>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المساهمة في تحقيق التنمية القطاعية.</a:t>
            </a:r>
          </a:p>
          <a:p>
            <a:pPr algn="just" rtl="1" eaLnBrk="1" fontAlgn="auto" hangingPunct="1">
              <a:lnSpc>
                <a:spcPct val="150000"/>
              </a:lnSpc>
              <a:spcBef>
                <a:spcPts val="600"/>
              </a:spcBef>
              <a:spcAft>
                <a:spcPts val="600"/>
              </a:spcAft>
              <a:buFont typeface="Wingdings" pitchFamily="2" charset="2"/>
              <a:buChar char="Ø"/>
              <a:defRPr/>
            </a:pPr>
            <a:r>
              <a:rPr lang="ar-SA" b="1" dirty="0" smtClean="0">
                <a:cs typeface="Simplified Arabic" pitchFamily="18" charset="-78"/>
              </a:rPr>
              <a:t>المحافظة علي البيئة الطبيعية والاجتماعية وتنميتها.</a:t>
            </a:r>
          </a:p>
          <a:p>
            <a:pPr algn="r" rtl="1" eaLnBrk="1" fontAlgn="auto" hangingPunct="1">
              <a:spcBef>
                <a:spcPts val="0"/>
              </a:spcBef>
              <a:spcAft>
                <a:spcPts val="0"/>
              </a:spcAft>
              <a:buFont typeface="Wingdings 2"/>
              <a:buChar char=""/>
              <a:defRPr/>
            </a:pPr>
            <a:endParaRPr lang="ar-SA" b="1" dirty="0" smtClean="0"/>
          </a:p>
          <a:p>
            <a:pPr algn="r" rtl="1" eaLnBrk="1" fontAlgn="auto" hangingPunct="1">
              <a:spcBef>
                <a:spcPts val="0"/>
              </a:spcBef>
              <a:spcAft>
                <a:spcPts val="0"/>
              </a:spcAft>
              <a:buFont typeface="Wingdings 2"/>
              <a:buChar char=""/>
              <a:defRPr/>
            </a:pPr>
            <a:endParaRPr lang="en-US" b="1" dirty="0"/>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مستند" ma:contentTypeID="0x010100E4D0E1571F7B244CA91C0B8113E401C8" ma:contentTypeVersion="0" ma:contentTypeDescription="إنشاء مستند جديد." ma:contentTypeScope="" ma:versionID="2e1df0531afbe6b8659472fea94ef886">
  <xsd:schema xmlns:xsd="http://www.w3.org/2001/XMLSchema" xmlns:xs="http://www.w3.org/2001/XMLSchema" xmlns:p="http://schemas.microsoft.com/office/2006/metadata/properties" targetNamespace="http://schemas.microsoft.com/office/2006/metadata/properties" ma:root="true" ma:fieldsID="7dc748b2aac381b9db19e7268109fd1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DD8B98-57D3-4B41-8287-E19D5039DE05}">
  <ds:schemaRefs>
    <ds:schemaRef ds:uri="http://schemas.microsoft.com/sharepoint/v3/contenttype/forms"/>
  </ds:schemaRefs>
</ds:datastoreItem>
</file>

<file path=customXml/itemProps2.xml><?xml version="1.0" encoding="utf-8"?>
<ds:datastoreItem xmlns:ds="http://schemas.openxmlformats.org/officeDocument/2006/customXml" ds:itemID="{3B918806-35B9-4750-B1DA-E33D4D9FDA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7E1DF45-FC1F-4FC7-9BF6-A9052CDBAD1F}">
  <ds:schemaRefs>
    <ds:schemaRef ds:uri="http://purl.org/dc/terms/"/>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Oriel</Template>
  <TotalTime>6250</TotalTime>
  <Words>4960</Words>
  <Application>Microsoft Office PowerPoint</Application>
  <PresentationFormat>On-screen Show (4:3)</PresentationFormat>
  <Paragraphs>883</Paragraphs>
  <Slides>64</Slides>
  <Notes>9</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Oriel</vt:lpstr>
      <vt:lpstr>كيفية إعداد دراسة جدوى اقتصادية </vt:lpstr>
      <vt:lpstr>محاور الدراسة </vt:lpstr>
      <vt:lpstr>تعريف المشروع</vt:lpstr>
      <vt:lpstr>دراسة الجدوى</vt:lpstr>
      <vt:lpstr>مراحل إعداد دراسة الجدوى الاقتصادية</vt:lpstr>
      <vt:lpstr>أهمية دراسات جدوى المشاريع</vt:lpstr>
      <vt:lpstr>المرحلة الأولى : أهداف المشروع </vt:lpstr>
      <vt:lpstr>أهداف المشروعات العامة</vt:lpstr>
      <vt:lpstr>أهداف دراسات جدوى المشاريع  من وجهة نظر المجتمع</vt:lpstr>
      <vt:lpstr>أهداف المشاريع الخاصة</vt:lpstr>
      <vt:lpstr>تحديد أهداف المشروع</vt:lpstr>
      <vt:lpstr>تحديد أهداف المشروع الخاصة - تابع </vt:lpstr>
      <vt:lpstr>اهداف المشروع العامة </vt:lpstr>
      <vt:lpstr>القائمون بدراسات الجدوى</vt:lpstr>
      <vt:lpstr>تكون دراسة الجدوى للحالات التالية: </vt:lpstr>
      <vt:lpstr>دورة المشروع</vt:lpstr>
      <vt:lpstr>Project Cycle </vt:lpstr>
      <vt:lpstr>المرحلة الثانية : التقييم المسبق للمشروع </vt:lpstr>
      <vt:lpstr>مرحلة تحديد المشروع</vt:lpstr>
      <vt:lpstr>مرحلة تحديد المشروع</vt:lpstr>
      <vt:lpstr>مرحلة التقييم السابق للمشروع</vt:lpstr>
      <vt:lpstr>PowerPoint Presentation</vt:lpstr>
      <vt:lpstr>أهمية مرحلة التقييم السابق</vt:lpstr>
      <vt:lpstr>مرحلة إعداد المشروع</vt:lpstr>
      <vt:lpstr>المرحلة الثالثة : دراسة الجدوى</vt:lpstr>
      <vt:lpstr>الدراسات التي تتطلبها جدوى المشروع </vt:lpstr>
      <vt:lpstr>دراسة الجدوى التسويقية </vt:lpstr>
      <vt:lpstr>أهداف دراسة الجدوى التسويقية </vt:lpstr>
      <vt:lpstr>PowerPoint Presentation</vt:lpstr>
      <vt:lpstr>عناصر الدراسة التسويقية </vt:lpstr>
      <vt:lpstr>هيكل ونوع السوق ودرجة المنافسة</vt:lpstr>
      <vt:lpstr>التمييز بين حالات الأسواق على أساس أعداد وأحجام الشركات المتعاملة في السوق وطبيعة المنتج والقيود على الدخول والخروج من السوق </vt:lpstr>
      <vt:lpstr>PowerPoint Presentation</vt:lpstr>
      <vt:lpstr>PowerPoint Presentation</vt:lpstr>
      <vt:lpstr>PowerPoint Presentation</vt:lpstr>
      <vt:lpstr>SWOT Analysis </vt:lpstr>
      <vt:lpstr>بيانات احتساب اسعار (عينة تجارية أو قطع غيار مصنع) </vt:lpstr>
      <vt:lpstr>دراسة السوق </vt:lpstr>
      <vt:lpstr>الدراسات التي تتطلبها جدوى المشروع </vt:lpstr>
      <vt:lpstr> الدراسة الفنية للمشروع: 1 </vt:lpstr>
      <vt:lpstr> الدراسة الفنية للمشروع: 2 </vt:lpstr>
      <vt:lpstr> الدراسة الفنية للمشروع: 3 </vt:lpstr>
      <vt:lpstr>الدراسات التي تتطلبها جدوى المشروع </vt:lpstr>
      <vt:lpstr>دراسة الجدوى المالية للمشـروع</vt:lpstr>
      <vt:lpstr>أهداف التحليل المالى</vt:lpstr>
      <vt:lpstr>مراحل دراسة الجدوى المالية للمشروع</vt:lpstr>
      <vt:lpstr>تقديـر التكلفة الرأسمالية للمشروع </vt:lpstr>
      <vt:lpstr>مكونات التكاليف الاستثمارية للمشروع:</vt:lpstr>
      <vt:lpstr>مكونات التكلفة الاستثمارية للمشروع</vt:lpstr>
      <vt:lpstr>نموذج لقائمة التكاليف الاستثمارية للمشروع</vt:lpstr>
      <vt:lpstr>تكاليف التشغيل</vt:lpstr>
      <vt:lpstr>قائمة الدخل</vt:lpstr>
      <vt:lpstr>PowerPoint Presentation</vt:lpstr>
      <vt:lpstr>PowerPoint Presentation</vt:lpstr>
      <vt:lpstr>PowerPoint Presentation</vt:lpstr>
      <vt:lpstr>فترة الاسترداد:   payback ( or payout ) period </vt:lpstr>
      <vt:lpstr>PowerPoint Presentation</vt:lpstr>
      <vt:lpstr>ملاحظات</vt:lpstr>
      <vt:lpstr>مثال</vt:lpstr>
      <vt:lpstr>نسبة العوائد للتكاليف</vt:lpstr>
      <vt:lpstr>PowerPoint Presentation</vt:lpstr>
      <vt:lpstr>تحليل الحساسية   Sensitivity Analysis  </vt:lpstr>
      <vt:lpstr>تحليل التعادل  Break – Analysis  </vt:lpstr>
      <vt:lpstr>نقطة التعادل  Breakeven Point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كيفية إعداد دراسة جدوى اقتصادية</dc:title>
  <dc:creator>SONY</dc:creator>
  <cp:lastModifiedBy>Jamal Awwad</cp:lastModifiedBy>
  <cp:revision>68</cp:revision>
  <dcterms:created xsi:type="dcterms:W3CDTF">2013-03-30T09:36:03Z</dcterms:created>
  <dcterms:modified xsi:type="dcterms:W3CDTF">2014-01-06T18:13:34Z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0x010100E4D0E1571F7B244CA91C0B8113E401C8</vt:lpwstr>
  </property>
</Properties>
</file>